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6"/>
  </p:notesMasterIdLst>
  <p:sldIdLst>
    <p:sldId id="2510" r:id="rId3"/>
    <p:sldId id="259" r:id="rId4"/>
    <p:sldId id="2511" r:id="rId5"/>
    <p:sldId id="2512" r:id="rId6"/>
    <p:sldId id="2514" r:id="rId7"/>
    <p:sldId id="2515" r:id="rId8"/>
    <p:sldId id="2516" r:id="rId9"/>
    <p:sldId id="2517" r:id="rId10"/>
    <p:sldId id="2518" r:id="rId11"/>
    <p:sldId id="2558" r:id="rId12"/>
    <p:sldId id="2519" r:id="rId13"/>
    <p:sldId id="2520" r:id="rId14"/>
    <p:sldId id="2522" r:id="rId15"/>
    <p:sldId id="2539" r:id="rId16"/>
    <p:sldId id="2523" r:id="rId17"/>
    <p:sldId id="2524" r:id="rId18"/>
    <p:sldId id="2540" r:id="rId19"/>
    <p:sldId id="2541" r:id="rId20"/>
    <p:sldId id="2525" r:id="rId21"/>
    <p:sldId id="2526" r:id="rId22"/>
    <p:sldId id="2527" r:id="rId23"/>
    <p:sldId id="2528" r:id="rId24"/>
    <p:sldId id="2529" r:id="rId25"/>
    <p:sldId id="2530" r:id="rId26"/>
    <p:sldId id="2531" r:id="rId27"/>
    <p:sldId id="2532" r:id="rId28"/>
    <p:sldId id="2533" r:id="rId29"/>
    <p:sldId id="2534" r:id="rId30"/>
    <p:sldId id="2535" r:id="rId31"/>
    <p:sldId id="2536" r:id="rId32"/>
    <p:sldId id="2537" r:id="rId33"/>
    <p:sldId id="2581" r:id="rId34"/>
    <p:sldId id="2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8">
          <p15:clr>
            <a:srgbClr val="A4A3A4"/>
          </p15:clr>
        </p15:guide>
        <p15:guide id="2" pos="37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 kevin" initials="l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500"/>
    <a:srgbClr val="FFFFFF"/>
    <a:srgbClr val="5B9BD5"/>
    <a:srgbClr val="F4B183"/>
    <a:srgbClr val="FFC000"/>
    <a:srgbClr val="177F61"/>
    <a:srgbClr val="00B398"/>
    <a:srgbClr val="BFBFBF"/>
    <a:srgbClr val="92D050"/>
    <a:srgbClr val="C6A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3817" autoAdjust="0"/>
  </p:normalViewPr>
  <p:slideViewPr>
    <p:cSldViewPr snapToGrid="0">
      <p:cViewPr varScale="1">
        <p:scale>
          <a:sx n="93" d="100"/>
          <a:sy n="93" d="100"/>
        </p:scale>
        <p:origin x="880" y="76"/>
      </p:cViewPr>
      <p:guideLst>
        <p:guide orient="horz" pos="2238"/>
        <p:guide pos="37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B136F-E608-485C-841F-F043D22C74D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16D69-3901-43CE-B11A-01052D0674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1925" y="511175"/>
            <a:ext cx="4540250" cy="2554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01098D-DF1F-4F46-AFAA-F0D6CCBCCD87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bmlogoblk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288" y="20796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44040" y="2852937"/>
            <a:ext cx="8532919" cy="1752059"/>
          </a:xfrm>
          <a:prstGeom prst="rect">
            <a:avLst/>
          </a:prstGeom>
        </p:spPr>
        <p:txBody>
          <a:bodyPr lIns="91405" tIns="45704" rIns="91405" bIns="45704" anchor="ctr" anchorCtr="0"/>
          <a:lstStyle>
            <a:lvl1pPr marL="0" indent="0" algn="ctr">
              <a:buNone/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标题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pt-222-02.jpg" descr="ppt-222-02.jpg">
            <a:extLst>
              <a:ext uri="{FF2B5EF4-FFF2-40B4-BE49-F238E27FC236}">
                <a16:creationId xmlns:a16="http://schemas.microsoft.com/office/drawing/2014/main" id="{1628B5BC-7FE7-1547-B14C-58942C596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"/>
            <a:ext cx="12192000" cy="6857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863073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pt-222-01.jpg" descr="ppt-222-01.jpg">
            <a:extLst>
              <a:ext uri="{FF2B5EF4-FFF2-40B4-BE49-F238E27FC236}">
                <a16:creationId xmlns:a16="http://schemas.microsoft.com/office/drawing/2014/main" id="{204D0C9F-85EF-EE4D-B5F6-8F976FF04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"/>
            <a:ext cx="12192000" cy="6857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36039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62984" y="336550"/>
            <a:ext cx="9067802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pt-222-03.jpg" descr="ppt-222-03.jpg">
            <a:extLst>
              <a:ext uri="{FF2B5EF4-FFF2-40B4-BE49-F238E27FC236}">
                <a16:creationId xmlns:a16="http://schemas.microsoft.com/office/drawing/2014/main" id="{6710803C-FF42-5B4A-8968-A6A9DE0A2B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" y="0"/>
            <a:ext cx="1218936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927715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582990" y="476250"/>
            <a:ext cx="4762501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3705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43798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8465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755" y="455151"/>
            <a:ext cx="10237839" cy="568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61151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76923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2338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3800" y="4476750"/>
            <a:ext cx="9810750" cy="29276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  <a:lvl2pPr marL="512885" indent="-195385" algn="ctr">
              <a:spcBef>
                <a:spcPts val="0"/>
              </a:spcBef>
              <a:defRPr sz="1600" i="1"/>
            </a:lvl2pPr>
            <a:lvl3pPr marL="830385" indent="-195385" algn="ctr">
              <a:spcBef>
                <a:spcPts val="0"/>
              </a:spcBef>
              <a:defRPr sz="1600" i="1"/>
            </a:lvl3pPr>
            <a:lvl4pPr marL="1147885" indent="-195385" algn="ctr">
              <a:spcBef>
                <a:spcPts val="0"/>
              </a:spcBef>
              <a:defRPr sz="1600" i="1"/>
            </a:lvl4pPr>
            <a:lvl5pPr marL="1465385" indent="-195385" algn="ctr">
              <a:spcBef>
                <a:spcPts val="0"/>
              </a:spcBef>
              <a:defRPr sz="16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193800" y="3006725"/>
            <a:ext cx="9810750" cy="47625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Neue Medium"/>
                <a:sym typeface="Helvetica Neue Medium"/>
              </a:defRPr>
            </a:lvl1pPr>
          </a:lstStyle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68643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03219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7310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pt-222-02.jpg" descr="ppt-222-02.jp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171"/>
            <a:ext cx="12192000" cy="68576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C2726-019B-43A7-8A9E-09C11B13AA50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F1233-2633-4F32-A1CD-A88728B629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655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92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805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980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5155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833077" marR="0" indent="-293077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55892" y="5286608"/>
            <a:ext cx="2709213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972945" y="2731770"/>
            <a:ext cx="8533130" cy="1626870"/>
          </a:xfrm>
          <a:prstGeom prst="rect">
            <a:avLst/>
          </a:prstGeom>
        </p:spPr>
        <p:txBody>
          <a:bodyPr lIns="91516" tIns="45757" rIns="91516" bIns="45757" anchor="ctr" anchorCtr="0"/>
          <a:lstStyle/>
          <a:p>
            <a:pPr marL="0" indent="0" algn="ctr">
              <a:buNone/>
            </a:pPr>
            <a:r>
              <a:rPr lang="en-US" altLang="zh-CN" sz="3600" dirty="0">
                <a:sym typeface="+mn-ea"/>
              </a:rPr>
              <a:t>XXXX</a:t>
            </a:r>
            <a:r>
              <a:rPr lang="zh-CN" altLang="en-US" sz="3600" dirty="0">
                <a:sym typeface="+mn-ea"/>
              </a:rPr>
              <a:t>项目</a:t>
            </a:r>
            <a:endParaRPr lang="en-US" altLang="zh-CN" sz="3600" dirty="0"/>
          </a:p>
          <a:p>
            <a:pPr marL="0" indent="0" algn="ctr">
              <a:buNone/>
            </a:pPr>
            <a:r>
              <a:rPr lang="zh-CN" altLang="en-US" sz="3600" dirty="0">
                <a:sym typeface="+mn-ea"/>
              </a:rPr>
              <a:t>系统架构及部署方案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集成模式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271464" y="1196752"/>
            <a:ext cx="9649072" cy="4592954"/>
            <a:chOff x="1055440" y="1556792"/>
            <a:chExt cx="9649072" cy="4592954"/>
          </a:xfrm>
        </p:grpSpPr>
        <p:grpSp>
          <p:nvGrpSpPr>
            <p:cNvPr id="21" name="组合 20"/>
            <p:cNvGrpSpPr/>
            <p:nvPr/>
          </p:nvGrpSpPr>
          <p:grpSpPr>
            <a:xfrm>
              <a:off x="1055440" y="1612442"/>
              <a:ext cx="1872208" cy="4537304"/>
              <a:chOff x="1055440" y="1612442"/>
              <a:chExt cx="1872208" cy="4537304"/>
            </a:xfrm>
          </p:grpSpPr>
          <p:sp>
            <p:nvSpPr>
              <p:cNvPr id="4" name="矩形: 圆角 3"/>
              <p:cNvSpPr/>
              <p:nvPr/>
            </p:nvSpPr>
            <p:spPr bwMode="auto">
              <a:xfrm>
                <a:off x="1055440" y="1612442"/>
                <a:ext cx="1872208" cy="4537304"/>
              </a:xfrm>
              <a:prstGeom prst="roundRect">
                <a:avLst/>
              </a:prstGeom>
              <a:noFill/>
              <a:ln w="19050">
                <a:solidFill>
                  <a:srgbClr val="00A6A0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服务集成</a:t>
                </a:r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544" y="1742415"/>
                <a:ext cx="1620000" cy="1620000"/>
              </a:xfrm>
              <a:prstGeom prst="ellipse">
                <a:avLst/>
              </a:prstGeom>
              <a:ln w="3175" cap="rnd">
                <a:solidFill>
                  <a:srgbClr val="00A6A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20" name="组合 19"/>
            <p:cNvGrpSpPr/>
            <p:nvPr/>
          </p:nvGrpSpPr>
          <p:grpSpPr>
            <a:xfrm>
              <a:off x="2999656" y="1580612"/>
              <a:ext cx="1872208" cy="4537304"/>
              <a:chOff x="2999656" y="1580612"/>
              <a:chExt cx="1872208" cy="4537304"/>
            </a:xfrm>
          </p:grpSpPr>
          <p:sp>
            <p:nvSpPr>
              <p:cNvPr id="5" name="矩形: 圆角 4"/>
              <p:cNvSpPr/>
              <p:nvPr/>
            </p:nvSpPr>
            <p:spPr bwMode="auto">
              <a:xfrm>
                <a:off x="2999656" y="1580612"/>
                <a:ext cx="1872208" cy="4537304"/>
              </a:xfrm>
              <a:prstGeom prst="roundRect">
                <a:avLst/>
              </a:prstGeom>
              <a:noFill/>
              <a:ln w="19050">
                <a:solidFill>
                  <a:srgbClr val="00A6A0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消息集成</a:t>
                </a:r>
              </a:p>
            </p:txBody>
          </p:sp>
          <p:pic>
            <p:nvPicPr>
              <p:cNvPr id="12" name="图片 11" descr="图片包含 文字, 地图&#10;&#10;已生成极高可信度的说明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5760" y="1742415"/>
                <a:ext cx="1620000" cy="1620000"/>
              </a:xfrm>
              <a:prstGeom prst="ellipse">
                <a:avLst/>
              </a:prstGeom>
              <a:ln w="3175" cap="rnd">
                <a:solidFill>
                  <a:srgbClr val="00A6A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8832304" y="1556792"/>
              <a:ext cx="1872208" cy="4537304"/>
              <a:chOff x="8832304" y="1556792"/>
              <a:chExt cx="1872208" cy="4537304"/>
            </a:xfrm>
          </p:grpSpPr>
          <p:sp>
            <p:nvSpPr>
              <p:cNvPr id="8" name="矩形: 圆角 7"/>
              <p:cNvSpPr/>
              <p:nvPr/>
            </p:nvSpPr>
            <p:spPr bwMode="auto">
              <a:xfrm>
                <a:off x="8832304" y="1556792"/>
                <a:ext cx="1872208" cy="4537304"/>
              </a:xfrm>
              <a:prstGeom prst="roundRect">
                <a:avLst/>
              </a:prstGeom>
              <a:noFill/>
              <a:ln w="19050">
                <a:solidFill>
                  <a:srgbClr val="00A6A0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流程集成</a:t>
                </a:r>
              </a:p>
            </p:txBody>
          </p:sp>
          <p:pic>
            <p:nvPicPr>
              <p:cNvPr id="13" name="图片 12" descr="图片包含 电子产品&#10;&#10;已生成高可信度的说明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8408" y="1742415"/>
                <a:ext cx="1620000" cy="1620000"/>
              </a:xfrm>
              <a:prstGeom prst="ellipse">
                <a:avLst/>
              </a:prstGeom>
              <a:ln w="3175" cap="rnd">
                <a:solidFill>
                  <a:srgbClr val="00A6A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8" name="组合 17"/>
            <p:cNvGrpSpPr/>
            <p:nvPr/>
          </p:nvGrpSpPr>
          <p:grpSpPr>
            <a:xfrm>
              <a:off x="6888088" y="1580612"/>
              <a:ext cx="1872208" cy="4537304"/>
              <a:chOff x="6888088" y="1580612"/>
              <a:chExt cx="1872208" cy="4537304"/>
            </a:xfrm>
          </p:grpSpPr>
          <p:sp>
            <p:nvSpPr>
              <p:cNvPr id="7" name="矩形: 圆角 6"/>
              <p:cNvSpPr/>
              <p:nvPr/>
            </p:nvSpPr>
            <p:spPr bwMode="auto">
              <a:xfrm>
                <a:off x="6888088" y="1580612"/>
                <a:ext cx="1872208" cy="4537304"/>
              </a:xfrm>
              <a:prstGeom prst="roundRect">
                <a:avLst/>
              </a:prstGeom>
              <a:noFill/>
              <a:ln w="19050">
                <a:solidFill>
                  <a:srgbClr val="00A6A0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页面集成</a:t>
                </a: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4192" y="1742415"/>
                <a:ext cx="1620000" cy="1620000"/>
              </a:xfrm>
              <a:prstGeom prst="ellipse">
                <a:avLst/>
              </a:prstGeom>
              <a:ln w="3175" cap="rnd">
                <a:solidFill>
                  <a:srgbClr val="00A6A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4943872" y="1580612"/>
              <a:ext cx="1872208" cy="4537304"/>
              <a:chOff x="4943872" y="1580612"/>
              <a:chExt cx="1872208" cy="4537304"/>
            </a:xfrm>
          </p:grpSpPr>
          <p:sp>
            <p:nvSpPr>
              <p:cNvPr id="6" name="矩形: 圆角 5"/>
              <p:cNvSpPr/>
              <p:nvPr/>
            </p:nvSpPr>
            <p:spPr bwMode="auto">
              <a:xfrm>
                <a:off x="4943872" y="1580612"/>
                <a:ext cx="1872208" cy="4537304"/>
              </a:xfrm>
              <a:prstGeom prst="roundRect">
                <a:avLst/>
              </a:prstGeom>
              <a:noFill/>
              <a:ln w="19050">
                <a:solidFill>
                  <a:srgbClr val="00A6A0"/>
                </a:solidFill>
              </a:ln>
            </p:spPr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10000"/>
                      </a:schemeClr>
                    </a:solidFill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数据集成</a:t>
                </a: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9976" y="1742415"/>
                <a:ext cx="1620000" cy="1620001"/>
              </a:xfrm>
              <a:prstGeom prst="ellipse">
                <a:avLst/>
              </a:prstGeom>
              <a:ln w="3175" cap="rnd">
                <a:solidFill>
                  <a:srgbClr val="00A6A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6" name="箭头: 左右 15"/>
            <p:cNvSpPr/>
            <p:nvPr/>
          </p:nvSpPr>
          <p:spPr bwMode="auto">
            <a:xfrm>
              <a:off x="1361474" y="5546729"/>
              <a:ext cx="9037004" cy="474559"/>
            </a:xfrm>
            <a:prstGeom prst="leftRightArrow">
              <a:avLst/>
            </a:prstGeom>
            <a:solidFill>
              <a:srgbClr val="00A6A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endParaRPr lang="zh-CN" altLang="en-US" sz="1400">
                <a:solidFill>
                  <a:schemeClr val="bg2">
                    <a:lumMod val="1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397568" y="4281266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系统间通过服务</a:t>
            </a:r>
            <a:endParaRPr lang="en-US" altLang="zh-CN" sz="1200" b="0" dirty="0">
              <a:latin typeface="+mn-ea"/>
              <a:ea typeface="+mn-ea"/>
            </a:endParaRPr>
          </a:p>
          <a:p>
            <a:r>
              <a:rPr lang="zh-CN" altLang="en-US" sz="1200" b="0" dirty="0">
                <a:latin typeface="+mn-ea"/>
                <a:ea typeface="+mn-ea"/>
              </a:rPr>
              <a:t>（如</a:t>
            </a:r>
            <a:r>
              <a:rPr lang="en-US" altLang="zh-CN" sz="1200" b="0" dirty="0">
                <a:latin typeface="+mn-ea"/>
                <a:ea typeface="+mn-ea"/>
              </a:rPr>
              <a:t>Web Service</a:t>
            </a:r>
            <a:r>
              <a:rPr lang="zh-CN" altLang="en-US" sz="1200" b="0" dirty="0">
                <a:latin typeface="+mn-ea"/>
                <a:ea typeface="+mn-ea"/>
              </a:rPr>
              <a:t>）的方式进行集成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41784" y="4281266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基于消息机制，通过事件发布</a:t>
            </a:r>
            <a:r>
              <a:rPr lang="en-US" altLang="zh-CN" sz="1200" b="0" dirty="0">
                <a:latin typeface="+mn-ea"/>
                <a:ea typeface="+mn-ea"/>
              </a:rPr>
              <a:t>/</a:t>
            </a:r>
            <a:r>
              <a:rPr lang="zh-CN" altLang="en-US" sz="1200" b="0" dirty="0">
                <a:latin typeface="+mn-ea"/>
                <a:ea typeface="+mn-ea"/>
              </a:rPr>
              <a:t>订阅实现多服务的协作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286000" y="4281266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通过文件传递等机制实现系统间的数据交互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30216" y="4281266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通过页面跳转实现不同系统的业务流程衔接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174432" y="4281266"/>
            <a:ext cx="1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通过业务流程管理实现各个系统服务的统一协作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流程图: 过程 25"/>
          <p:cNvSpPr/>
          <p:nvPr/>
        </p:nvSpPr>
        <p:spPr>
          <a:xfrm>
            <a:off x="665480" y="3683000"/>
            <a:ext cx="10215880" cy="699135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兰亭黑-简" panose="02000000000000000000" charset="-122"/>
                <a:ea typeface="兰亭黑-简" panose="02000000000000000000" charset="-122"/>
              </a:rPr>
              <a:t>移动销售系统二期</a:t>
            </a:r>
          </a:p>
        </p:txBody>
      </p:sp>
      <p:sp>
        <p:nvSpPr>
          <p:cNvPr id="28" name="Shape 533"/>
          <p:cNvSpPr/>
          <p:nvPr/>
        </p:nvSpPr>
        <p:spPr>
          <a:xfrm>
            <a:off x="664845" y="5484495"/>
            <a:ext cx="1572895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sz="1400" b="1" dirty="0">
                <a:solidFill>
                  <a:schemeClr val="bg1"/>
                </a:solidFill>
                <a:sym typeface="+mn-ea"/>
              </a:rPr>
              <a:t>短信网关</a:t>
            </a:r>
          </a:p>
        </p:txBody>
      </p:sp>
      <p:sp>
        <p:nvSpPr>
          <p:cNvPr id="38" name="矩形 37"/>
          <p:cNvSpPr/>
          <p:nvPr/>
        </p:nvSpPr>
        <p:spPr>
          <a:xfrm>
            <a:off x="748665" y="1254125"/>
            <a:ext cx="4231640" cy="18091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48665" y="1254125"/>
            <a:ext cx="4231640" cy="294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兰亭黑-简" panose="02000000000000000000" charset="-122"/>
                <a:ea typeface="兰亭黑-简" panose="02000000000000000000" charset="-122"/>
              </a:rPr>
              <a:t>ERP</a:t>
            </a:r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接口</a:t>
            </a:r>
          </a:p>
        </p:txBody>
      </p:sp>
      <p:sp>
        <p:nvSpPr>
          <p:cNvPr id="47" name="上下箭头 46"/>
          <p:cNvSpPr/>
          <p:nvPr/>
        </p:nvSpPr>
        <p:spPr>
          <a:xfrm>
            <a:off x="2783840" y="3119120"/>
            <a:ext cx="144145" cy="575945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上下箭头 50"/>
          <p:cNvSpPr/>
          <p:nvPr/>
        </p:nvSpPr>
        <p:spPr>
          <a:xfrm>
            <a:off x="8763000" y="3119120"/>
            <a:ext cx="144145" cy="575945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Shape 533"/>
          <p:cNvSpPr/>
          <p:nvPr/>
        </p:nvSpPr>
        <p:spPr>
          <a:xfrm>
            <a:off x="2940685" y="5484495"/>
            <a:ext cx="1572895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sz="1400" b="1" dirty="0">
                <a:solidFill>
                  <a:schemeClr val="bg1"/>
                </a:solidFill>
                <a:sym typeface="+mn-ea"/>
              </a:rPr>
              <a:t>微信</a:t>
            </a:r>
          </a:p>
        </p:txBody>
      </p:sp>
      <p:sp>
        <p:nvSpPr>
          <p:cNvPr id="65" name="Shape 533"/>
          <p:cNvSpPr/>
          <p:nvPr/>
        </p:nvSpPr>
        <p:spPr>
          <a:xfrm>
            <a:off x="5182870" y="5484495"/>
            <a:ext cx="1572895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OSS</a:t>
            </a:r>
            <a:r>
              <a:rPr lang="zh-CN" altLang="en-US" sz="1400" b="1" dirty="0">
                <a:solidFill>
                  <a:schemeClr val="bg1"/>
                </a:solidFill>
                <a:sym typeface="+mn-ea"/>
              </a:rPr>
              <a:t>服务</a:t>
            </a:r>
          </a:p>
        </p:txBody>
      </p:sp>
      <p:sp>
        <p:nvSpPr>
          <p:cNvPr id="67" name="Shape 533"/>
          <p:cNvSpPr/>
          <p:nvPr/>
        </p:nvSpPr>
        <p:spPr>
          <a:xfrm>
            <a:off x="7281545" y="5484495"/>
            <a:ext cx="1572895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sz="1400" b="1" dirty="0">
                <a:solidFill>
                  <a:schemeClr val="bg1"/>
                </a:solidFill>
                <a:sym typeface="+mn-ea"/>
              </a:rPr>
              <a:t>消息推送服务</a:t>
            </a:r>
          </a:p>
        </p:txBody>
      </p:sp>
      <p:sp>
        <p:nvSpPr>
          <p:cNvPr id="69" name="Shape 533"/>
          <p:cNvSpPr/>
          <p:nvPr/>
        </p:nvSpPr>
        <p:spPr>
          <a:xfrm>
            <a:off x="9308465" y="5484495"/>
            <a:ext cx="1572895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sz="1400" b="1" dirty="0">
                <a:solidFill>
                  <a:schemeClr val="bg1"/>
                </a:solidFill>
                <a:sym typeface="+mn-ea"/>
              </a:rPr>
              <a:t>地图服务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746760" y="1576070"/>
            <a:ext cx="42443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APP001：营销移动端更新客户信息  (SALEAPP-&gt;ERP)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账号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APP002：营销移动端更新客户字典  (SALEAPP-&gt;ERP)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APP003：营销移动端更新团队信息  (SALEAPP-&gt;ERP)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APP008：ERP推送营销移动端通用接口  (ERP-&gt;SALEAPP)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MDM001：主数据接口  (3rd-&gt;ERP)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CDS001：融享端获取财务组织  (CDS-&gt;ERP)</a:t>
            </a:r>
          </a:p>
          <a:p>
            <a:endParaRPr lang="zh-CN" altLang="en-US" sz="1200" b="0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rot="5400000">
            <a:off x="3292475" y="4650105"/>
            <a:ext cx="1060450" cy="523875"/>
          </a:xfrm>
          <a:prstGeom prst="bentConnector3">
            <a:avLst>
              <a:gd name="adj1" fmla="val 2877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6" name="肘形连接符 75"/>
          <p:cNvCxnSpPr/>
          <p:nvPr/>
        </p:nvCxnSpPr>
        <p:spPr>
          <a:xfrm rot="5400000">
            <a:off x="5438775" y="4631055"/>
            <a:ext cx="1060450" cy="523875"/>
          </a:xfrm>
          <a:prstGeom prst="bentConnector3">
            <a:avLst>
              <a:gd name="adj1" fmla="val 500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7" name="肘形连接符 76"/>
          <p:cNvCxnSpPr/>
          <p:nvPr/>
        </p:nvCxnSpPr>
        <p:spPr>
          <a:xfrm rot="5400000">
            <a:off x="7711440" y="4631055"/>
            <a:ext cx="1060450" cy="523875"/>
          </a:xfrm>
          <a:prstGeom prst="bentConnector3">
            <a:avLst>
              <a:gd name="adj1" fmla="val 500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78" name="肘形连接符 77"/>
          <p:cNvCxnSpPr/>
          <p:nvPr/>
        </p:nvCxnSpPr>
        <p:spPr>
          <a:xfrm rot="5400000">
            <a:off x="9499600" y="4650105"/>
            <a:ext cx="1060450" cy="523875"/>
          </a:xfrm>
          <a:prstGeom prst="bentConnector3">
            <a:avLst>
              <a:gd name="adj1" fmla="val 5003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80" name="文本框 79"/>
          <p:cNvSpPr txBox="1"/>
          <p:nvPr/>
        </p:nvSpPr>
        <p:spPr>
          <a:xfrm>
            <a:off x="3643630" y="494474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信息授权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5851525" y="4999990"/>
            <a:ext cx="14674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存储图片</a:t>
            </a:r>
            <a:r>
              <a:rPr lang="en-US" altLang="zh-CN" sz="1200" b="0" dirty="0">
                <a:latin typeface="+mn-ea"/>
                <a:ea typeface="+mn-ea"/>
              </a:rPr>
              <a:t>/</a:t>
            </a:r>
            <a:r>
              <a:rPr lang="zh-CN" altLang="en-US" sz="1200" b="0" dirty="0">
                <a:latin typeface="+mn-ea"/>
                <a:ea typeface="+mn-ea"/>
              </a:rPr>
              <a:t>浏览图片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061960" y="4999990"/>
            <a:ext cx="14566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latin typeface="+mn-ea"/>
                <a:ea typeface="+mn-ea"/>
              </a:rPr>
              <a:t>APP</a:t>
            </a:r>
            <a:r>
              <a:rPr lang="zh-CN" altLang="en-US" sz="1200" b="0" dirty="0">
                <a:latin typeface="+mn-ea"/>
                <a:ea typeface="+mn-ea"/>
              </a:rPr>
              <a:t>消息</a:t>
            </a:r>
            <a:r>
              <a:rPr lang="en-US" altLang="zh-CN" sz="1200" b="0" dirty="0">
                <a:latin typeface="+mn-ea"/>
                <a:ea typeface="+mn-ea"/>
              </a:rPr>
              <a:t>/</a:t>
            </a:r>
            <a:r>
              <a:rPr lang="zh-CN" altLang="en-US" sz="1200" b="0" dirty="0">
                <a:latin typeface="+mn-ea"/>
                <a:ea typeface="+mn-ea"/>
              </a:rPr>
              <a:t>通知推送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088880" y="499999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地理位置授权</a:t>
            </a:r>
          </a:p>
          <a:p>
            <a:r>
              <a:rPr lang="zh-CN" altLang="en-US" sz="1200" b="0" dirty="0">
                <a:latin typeface="+mn-ea"/>
                <a:ea typeface="+mn-ea"/>
              </a:rPr>
              <a:t>周边信息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1240155" y="494855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发送短信</a:t>
            </a:r>
          </a:p>
        </p:txBody>
      </p:sp>
      <p:cxnSp>
        <p:nvCxnSpPr>
          <p:cNvPr id="97" name="肘形连接符 96"/>
          <p:cNvCxnSpPr/>
          <p:nvPr/>
        </p:nvCxnSpPr>
        <p:spPr>
          <a:xfrm rot="5400000">
            <a:off x="920750" y="4667885"/>
            <a:ext cx="1060450" cy="523875"/>
          </a:xfrm>
          <a:prstGeom prst="bentConnector3">
            <a:avLst>
              <a:gd name="adj1" fmla="val 2877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</p:cxnSp>
      <p:sp>
        <p:nvSpPr>
          <p:cNvPr id="99" name="矩形 98"/>
          <p:cNvSpPr/>
          <p:nvPr/>
        </p:nvSpPr>
        <p:spPr>
          <a:xfrm>
            <a:off x="6649720" y="1254125"/>
            <a:ext cx="4231640" cy="180911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6649720" y="1254125"/>
            <a:ext cx="4231640" cy="294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兰亭黑-简" panose="02000000000000000000" charset="-122"/>
                <a:ea typeface="兰亭黑-简" panose="02000000000000000000" charset="-122"/>
              </a:rPr>
              <a:t>IDM</a:t>
            </a:r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接口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6647815" y="1576070"/>
            <a:ext cx="4234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IDM推送员工到移动销售端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IDM推送组织到移动销售端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移动端（APP）账号密码校验地址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员工身份验证</a:t>
            </a:r>
          </a:p>
          <a:p>
            <a:pPr algn="l"/>
            <a:r>
              <a:rPr lang="zh-CN" altLang="en-US" sz="1200" b="0" dirty="0">
                <a:latin typeface="苹方-简" panose="020B0400000000000000" charset="-122"/>
                <a:ea typeface="苹方-简" panose="020B0400000000000000" charset="-122"/>
              </a:rPr>
              <a:t>IDM单点登录</a:t>
            </a:r>
          </a:p>
          <a:p>
            <a:pPr algn="l"/>
            <a:endParaRPr lang="zh-CN" altLang="en-US" sz="1200" b="0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集成架构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405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一、总体架构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195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  <a:endParaRPr lang="zh-CN" altLang="en-US" sz="240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3307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数据迁移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迁移原则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909955" y="1777365"/>
            <a:ext cx="1828165" cy="1339215"/>
            <a:chOff x="2148" y="3053"/>
            <a:chExt cx="2879" cy="2109"/>
          </a:xfrm>
        </p:grpSpPr>
        <p:sp>
          <p:nvSpPr>
            <p:cNvPr id="46" name="圆柱形 45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44" y="3940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盟拓原数据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674110" y="1776730"/>
            <a:ext cx="1828165" cy="1339215"/>
            <a:chOff x="2148" y="3053"/>
            <a:chExt cx="2879" cy="2109"/>
          </a:xfrm>
        </p:grpSpPr>
        <p:sp>
          <p:nvSpPr>
            <p:cNvPr id="49" name="圆柱形 48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543" y="3941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迁移中间库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480810" y="1777365"/>
            <a:ext cx="1828165" cy="1339215"/>
            <a:chOff x="2148" y="3053"/>
            <a:chExt cx="2879" cy="2109"/>
          </a:xfrm>
        </p:grpSpPr>
        <p:sp>
          <p:nvSpPr>
            <p:cNvPr id="52" name="圆柱形 51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904" y="4087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测试库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919345" y="3959860"/>
            <a:ext cx="1828165" cy="1339215"/>
            <a:chOff x="2148" y="3053"/>
            <a:chExt cx="2879" cy="2109"/>
          </a:xfrm>
        </p:grpSpPr>
        <p:sp>
          <p:nvSpPr>
            <p:cNvPr id="55" name="圆柱形 54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483" y="3942"/>
              <a:ext cx="1728" cy="7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生产库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231630" y="1099820"/>
            <a:ext cx="2540000" cy="2506980"/>
            <a:chOff x="14489" y="1596"/>
            <a:chExt cx="4000" cy="3948"/>
          </a:xfrm>
        </p:grpSpPr>
        <p:sp>
          <p:nvSpPr>
            <p:cNvPr id="57" name="矩形 56"/>
            <p:cNvSpPr/>
            <p:nvPr/>
          </p:nvSpPr>
          <p:spPr>
            <a:xfrm>
              <a:off x="15171" y="2298"/>
              <a:ext cx="2635" cy="13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技术验证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5171" y="3844"/>
              <a:ext cx="2635" cy="130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业务验证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4489" y="1890"/>
              <a:ext cx="4000" cy="36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4810" y="1596"/>
              <a:ext cx="1728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数据验证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288540" y="3959860"/>
            <a:ext cx="1828165" cy="1339215"/>
            <a:chOff x="2148" y="3053"/>
            <a:chExt cx="2879" cy="2109"/>
          </a:xfrm>
        </p:grpSpPr>
        <p:sp>
          <p:nvSpPr>
            <p:cNvPr id="63" name="圆柱形 62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483" y="3942"/>
              <a:ext cx="172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备份库</a:t>
              </a:r>
            </a:p>
          </p:txBody>
        </p:sp>
      </p:grpSp>
      <p:sp>
        <p:nvSpPr>
          <p:cNvPr id="66" name="右箭头 65"/>
          <p:cNvSpPr/>
          <p:nvPr/>
        </p:nvSpPr>
        <p:spPr>
          <a:xfrm>
            <a:off x="2826385" y="2181860"/>
            <a:ext cx="752475" cy="5486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5672455" y="2181860"/>
            <a:ext cx="752475" cy="5486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8418195" y="2172970"/>
            <a:ext cx="752475" cy="5486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左箭头 71"/>
          <p:cNvSpPr/>
          <p:nvPr/>
        </p:nvSpPr>
        <p:spPr>
          <a:xfrm>
            <a:off x="4163695" y="4476115"/>
            <a:ext cx="627380" cy="485775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</a:t>
            </a:r>
          </a:p>
        </p:txBody>
      </p:sp>
      <p:grpSp>
        <p:nvGrpSpPr>
          <p:cNvPr id="94" name="组合 93"/>
          <p:cNvGrpSpPr/>
          <p:nvPr/>
        </p:nvGrpSpPr>
        <p:grpSpPr>
          <a:xfrm>
            <a:off x="8857615" y="3991610"/>
            <a:ext cx="1366520" cy="1899285"/>
            <a:chOff x="15703" y="5936"/>
            <a:chExt cx="2152" cy="2991"/>
          </a:xfrm>
        </p:grpSpPr>
        <p:sp>
          <p:nvSpPr>
            <p:cNvPr id="83" name="矩形 82"/>
            <p:cNvSpPr/>
            <p:nvPr/>
          </p:nvSpPr>
          <p:spPr>
            <a:xfrm>
              <a:off x="16015" y="7785"/>
              <a:ext cx="1590" cy="8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未通过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16015" y="6709"/>
              <a:ext cx="1590" cy="8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</a:p>
          </p:txBody>
        </p:sp>
        <p:sp>
          <p:nvSpPr>
            <p:cNvPr id="92" name="矩形 91"/>
            <p:cNvSpPr/>
            <p:nvPr/>
          </p:nvSpPr>
          <p:spPr>
            <a:xfrm>
              <a:off x="15703" y="6257"/>
              <a:ext cx="2152" cy="267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15946" y="5936"/>
              <a:ext cx="1728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验证结果</a:t>
              </a: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4563110" y="91821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原则：数据验证；数据回滚</a:t>
            </a:r>
          </a:p>
        </p:txBody>
      </p:sp>
      <p:sp>
        <p:nvSpPr>
          <p:cNvPr id="6" name="左箭头 5"/>
          <p:cNvSpPr/>
          <p:nvPr/>
        </p:nvSpPr>
        <p:spPr>
          <a:xfrm>
            <a:off x="6888480" y="4402455"/>
            <a:ext cx="1677035" cy="485775"/>
          </a:xfrm>
          <a:prstGeom prst="lef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</a:p>
        </p:txBody>
      </p:sp>
      <p:cxnSp>
        <p:nvCxnSpPr>
          <p:cNvPr id="9" name="肘形连接符 8"/>
          <p:cNvCxnSpPr>
            <a:endCxn id="46" idx="3"/>
          </p:cNvCxnSpPr>
          <p:nvPr/>
        </p:nvCxnSpPr>
        <p:spPr>
          <a:xfrm rot="10800000">
            <a:off x="1824355" y="3116580"/>
            <a:ext cx="7033260" cy="23660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16120" y="5589905"/>
            <a:ext cx="1635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未通过，数据回滚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20975" y="1809750"/>
            <a:ext cx="710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数据转换程序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81650" y="1810385"/>
            <a:ext cx="710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数据转换程序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3218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数据迁移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数据范围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884545" y="1287780"/>
            <a:ext cx="3591560" cy="4489450"/>
            <a:chOff x="5267" y="1440"/>
            <a:chExt cx="5997" cy="8902"/>
          </a:xfrm>
        </p:grpSpPr>
        <p:sp>
          <p:nvSpPr>
            <p:cNvPr id="4" name="矩形 3"/>
            <p:cNvSpPr/>
            <p:nvPr/>
          </p:nvSpPr>
          <p:spPr>
            <a:xfrm>
              <a:off x="5267" y="1440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项目主数据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267" y="2736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展厅主数据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267" y="4042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团队数据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267" y="5348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内部用户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267" y="6654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中介主机构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267" y="7983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中介子机构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267" y="9312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中介合作关系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8808" y="1440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机构经纪人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808" y="2750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个人经纪人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808" y="4056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发展经纪人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808" y="5362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项目客户信息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808" y="6668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报备客户信息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808" y="7997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客户到访跟进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808" y="9326"/>
              <a:ext cx="2457" cy="1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客户成交信息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46785" y="2289175"/>
            <a:ext cx="3235960" cy="2993390"/>
            <a:chOff x="3201" y="3724"/>
            <a:chExt cx="5096" cy="4714"/>
          </a:xfrm>
        </p:grpSpPr>
        <p:sp>
          <p:nvSpPr>
            <p:cNvPr id="33" name="圆柱形 32"/>
            <p:cNvSpPr/>
            <p:nvPr/>
          </p:nvSpPr>
          <p:spPr>
            <a:xfrm>
              <a:off x="3201" y="3724"/>
              <a:ext cx="5097" cy="4714"/>
            </a:xfrm>
            <a:prstGeom prst="can">
              <a:avLst>
                <a:gd name="adj" fmla="val 11507"/>
              </a:avLst>
            </a:prstGeom>
            <a:solidFill>
              <a:srgbClr val="F1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endParaRPr>
            </a:p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279" y="4557"/>
              <a:ext cx="4746" cy="3582"/>
              <a:chOff x="7717" y="2747"/>
              <a:chExt cx="4746" cy="3582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8005" y="2747"/>
                <a:ext cx="1959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504" y="2747"/>
                <a:ext cx="1959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展厅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717" y="4053"/>
                <a:ext cx="2536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内部用户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0504" y="4053"/>
                <a:ext cx="1959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中介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8005" y="5373"/>
                <a:ext cx="1959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泛营销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0504" y="5373"/>
                <a:ext cx="1959" cy="9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</a:t>
                </a:r>
              </a:p>
            </p:txBody>
          </p:sp>
        </p:grpSp>
      </p:grpSp>
      <p:sp>
        <p:nvSpPr>
          <p:cNvPr id="42" name="文本框 41"/>
          <p:cNvSpPr txBox="1"/>
          <p:nvPr/>
        </p:nvSpPr>
        <p:spPr>
          <a:xfrm>
            <a:off x="2011045" y="164401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迁移范围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5476240" y="1012825"/>
            <a:ext cx="4344035" cy="506793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39435" y="872490"/>
            <a:ext cx="913765" cy="3067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具体数据</a:t>
            </a: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206990" y="2460625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showAsIcon="1" r:id="rId3" imgW="1524000" imgH="1524000" progId="Excel.Sheet.12">
                  <p:embed/>
                </p:oleObj>
              </mc:Choice>
              <mc:Fallback>
                <p:oleObj showAsIcon="1" r:id="rId3" imgW="1524000" imgH="1524000" progId="Excel.Sheet.12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06990" y="2460625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3430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数据迁移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迁移策略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230630" y="2833370"/>
            <a:ext cx="1828165" cy="1265520"/>
            <a:chOff x="2148" y="3053"/>
            <a:chExt cx="2879" cy="2109"/>
          </a:xfrm>
        </p:grpSpPr>
        <p:sp>
          <p:nvSpPr>
            <p:cNvPr id="33" name="圆柱形 32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23" y="3942"/>
              <a:ext cx="1728" cy="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原数据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26245" y="2832735"/>
            <a:ext cx="1828165" cy="1266190"/>
            <a:chOff x="2148" y="3053"/>
            <a:chExt cx="2879" cy="2109"/>
          </a:xfrm>
        </p:grpSpPr>
        <p:sp>
          <p:nvSpPr>
            <p:cNvPr id="17" name="圆柱形 16"/>
            <p:cNvSpPr/>
            <p:nvPr/>
          </p:nvSpPr>
          <p:spPr>
            <a:xfrm>
              <a:off x="2148" y="3053"/>
              <a:ext cx="2879" cy="2109"/>
            </a:xfrm>
            <a:prstGeom prst="can">
              <a:avLst>
                <a:gd name="adj" fmla="val 28971"/>
              </a:avLst>
            </a:prstGeom>
            <a:solidFill>
              <a:srgbClr val="F1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74725" eaLnBrk="1" hangingPunct="1"/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  <a:p>
              <a:pPr algn="ctr" defTabSz="974725" eaLnBrk="1" hangingPunct="1"/>
              <a:endParaRPr lang="zh-CN" altLang="en-US" sz="2400" b="1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84" y="3942"/>
              <a:ext cx="2208" cy="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目标数据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2611120" y="157988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数据提取</a:t>
            </a:r>
          </a:p>
        </p:txBody>
      </p:sp>
      <p:sp>
        <p:nvSpPr>
          <p:cNvPr id="29" name="矩形 28"/>
          <p:cNvSpPr/>
          <p:nvPr/>
        </p:nvSpPr>
        <p:spPr>
          <a:xfrm>
            <a:off x="4777105" y="157988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32" name="矩形 31"/>
          <p:cNvSpPr/>
          <p:nvPr/>
        </p:nvSpPr>
        <p:spPr>
          <a:xfrm>
            <a:off x="6959600" y="157988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数据转换</a:t>
            </a:r>
          </a:p>
        </p:txBody>
      </p:sp>
      <p:sp>
        <p:nvSpPr>
          <p:cNvPr id="42" name="矩形 41"/>
          <p:cNvSpPr/>
          <p:nvPr/>
        </p:nvSpPr>
        <p:spPr>
          <a:xfrm>
            <a:off x="9158605" y="157988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数据导入</a:t>
            </a:r>
          </a:p>
        </p:txBody>
      </p:sp>
      <p:sp>
        <p:nvSpPr>
          <p:cNvPr id="43" name="矩形 42"/>
          <p:cNvSpPr/>
          <p:nvPr/>
        </p:nvSpPr>
        <p:spPr>
          <a:xfrm>
            <a:off x="1853565" y="499110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增量提取</a:t>
            </a:r>
          </a:p>
        </p:txBody>
      </p:sp>
      <p:sp>
        <p:nvSpPr>
          <p:cNvPr id="44" name="矩形 43"/>
          <p:cNvSpPr/>
          <p:nvPr/>
        </p:nvSpPr>
        <p:spPr>
          <a:xfrm>
            <a:off x="4058920" y="558292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</a:p>
        </p:txBody>
      </p:sp>
      <p:sp>
        <p:nvSpPr>
          <p:cNvPr id="45" name="矩形 44"/>
          <p:cNvSpPr/>
          <p:nvPr/>
        </p:nvSpPr>
        <p:spPr>
          <a:xfrm>
            <a:off x="5956935" y="558292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数据转换</a:t>
            </a:r>
          </a:p>
        </p:txBody>
      </p:sp>
      <p:sp>
        <p:nvSpPr>
          <p:cNvPr id="46" name="矩形 45"/>
          <p:cNvSpPr/>
          <p:nvPr/>
        </p:nvSpPr>
        <p:spPr>
          <a:xfrm>
            <a:off x="9326245" y="497967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数据导入</a:t>
            </a:r>
          </a:p>
        </p:txBody>
      </p:sp>
      <p:sp>
        <p:nvSpPr>
          <p:cNvPr id="47" name="矩形 46"/>
          <p:cNvSpPr/>
          <p:nvPr/>
        </p:nvSpPr>
        <p:spPr>
          <a:xfrm>
            <a:off x="7854315" y="5582920"/>
            <a:ext cx="1304290" cy="551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增量标记</a:t>
            </a:r>
          </a:p>
        </p:txBody>
      </p:sp>
      <p:sp>
        <p:nvSpPr>
          <p:cNvPr id="48" name="矩形 47"/>
          <p:cNvSpPr/>
          <p:nvPr/>
        </p:nvSpPr>
        <p:spPr>
          <a:xfrm>
            <a:off x="1525270" y="963295"/>
            <a:ext cx="9558655" cy="162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595755" y="4281805"/>
            <a:ext cx="9558655" cy="22555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右箭头 50"/>
          <p:cNvSpPr/>
          <p:nvPr/>
        </p:nvSpPr>
        <p:spPr>
          <a:xfrm rot="18480000">
            <a:off x="2005330" y="2268855"/>
            <a:ext cx="575945" cy="417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右箭头 51"/>
          <p:cNvSpPr/>
          <p:nvPr/>
        </p:nvSpPr>
        <p:spPr>
          <a:xfrm rot="4500000">
            <a:off x="1982470" y="4446905"/>
            <a:ext cx="621030" cy="417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 rot="1740000">
            <a:off x="3216910" y="5530215"/>
            <a:ext cx="669925" cy="417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5504180" y="5662930"/>
            <a:ext cx="376555" cy="391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7369810" y="5662930"/>
            <a:ext cx="376555" cy="391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 rot="18480000">
            <a:off x="9283065" y="5649595"/>
            <a:ext cx="575945" cy="417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 rot="17580000">
            <a:off x="9808210" y="4427855"/>
            <a:ext cx="502285" cy="417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4058920" y="1659890"/>
            <a:ext cx="575310" cy="391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6232525" y="1659255"/>
            <a:ext cx="575310" cy="391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8423910" y="1659890"/>
            <a:ext cx="575310" cy="391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 rot="3780000">
            <a:off x="9942830" y="2322195"/>
            <a:ext cx="517525" cy="385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5732145" y="1098550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数据迁移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732145" y="4792980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增量同步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3240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数据迁移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整体计划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1529080"/>
            <a:ext cx="12052935" cy="36703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2919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迁移计划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西南区域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1225550"/>
            <a:ext cx="12162790" cy="4406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迁移计划</a:t>
            </a:r>
            <a:r>
              <a:rPr lang="en-US" altLang="zh-CN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集团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" y="1631950"/>
            <a:ext cx="12188825" cy="3594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405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一、总体架构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195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  <a:endParaRPr lang="zh-CN" altLang="en-US" sz="240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主题文字写这里">
            <a:extLst>
              <a:ext uri="{FF2B5EF4-FFF2-40B4-BE49-F238E27FC236}">
                <a16:creationId xmlns:a16="http://schemas.microsoft.com/office/drawing/2014/main" id="{B4FAB34E-AA33-4BE8-8F2E-60F5E15A51D2}"/>
              </a:ext>
            </a:extLst>
          </p:cNvPr>
          <p:cNvSpPr txBox="1"/>
          <p:nvPr/>
        </p:nvSpPr>
        <p:spPr>
          <a:xfrm>
            <a:off x="4223487" y="2545146"/>
            <a:ext cx="3745027" cy="180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604" tIns="25604" rIns="25604" bIns="25604">
            <a:spAutoFit/>
          </a:bodyPr>
          <a:lstStyle>
            <a:lvl1pPr algn="l" defTabSz="546714">
              <a:defRPr sz="8000">
                <a:solidFill>
                  <a:srgbClr val="5E5E5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sz="3200" dirty="0">
                <a:sym typeface="+mn-ea"/>
              </a:rPr>
              <a:t>XXXX</a:t>
            </a:r>
            <a:r>
              <a:rPr lang="zh-CN" altLang="en-US" sz="3200" dirty="0">
                <a:sym typeface="+mn-ea"/>
              </a:rPr>
              <a:t>项目</a:t>
            </a:r>
            <a:endParaRPr lang="en-US" altLang="zh-CN" sz="3200" dirty="0"/>
          </a:p>
          <a:p>
            <a:pPr algn="ctr"/>
            <a:r>
              <a:rPr lang="zh-CN" altLang="en-US" sz="3200" dirty="0">
                <a:sym typeface="+mn-ea"/>
              </a:rPr>
              <a:t>系统蓝图及部署方案</a:t>
            </a:r>
          </a:p>
          <a:p>
            <a:pPr marL="0" marR="0" lvl="0" indent="0" algn="ctr" defTabSz="2733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3000" b="0" i="0" u="none" strike="noStrike" kern="1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  <a:sym typeface="Microsoft YaHei"/>
            </a:endParaRPr>
          </a:p>
          <a:p>
            <a:pPr marL="0" marR="0" lvl="0" indent="0" algn="ctr" defTabSz="2733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777411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ṩľîďe"/>
          <p:cNvSpPr txBox="1"/>
          <p:nvPr/>
        </p:nvSpPr>
        <p:spPr>
          <a:xfrm>
            <a:off x="1237615" y="2048510"/>
            <a:ext cx="3716020" cy="1275715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最小特权指的是在完成某种操作的过程中，赋予每个参与的主体必不可少的</a:t>
            </a:r>
            <a:r>
              <a:rPr kumimoji="0" lang="zh-CN" altLang="en-US" sz="1200" b="0" dirty="0">
                <a:solidFill>
                  <a:srgbClr val="000000">
                    <a:lumMod val="100000"/>
                  </a:srgbClr>
                </a:solidFill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权限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。一方面保证主体能在被赋予的</a:t>
            </a:r>
            <a:r>
              <a:rPr kumimoji="0" lang="zh-CN" altLang="en-US" sz="1200" b="0" dirty="0">
                <a:solidFill>
                  <a:srgbClr val="000000">
                    <a:lumMod val="100000"/>
                  </a:srgbClr>
                </a:solidFill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权限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之中完成需要完成的所有操作；另一方面保证主体无权执行不应由它执行的操作，即限制每个主体可以进行的操作。</a:t>
            </a:r>
          </a:p>
        </p:txBody>
      </p:sp>
      <p:sp>
        <p:nvSpPr>
          <p:cNvPr id="19" name="i$ḻíḓè"/>
          <p:cNvSpPr txBox="1"/>
          <p:nvPr/>
        </p:nvSpPr>
        <p:spPr>
          <a:xfrm>
            <a:off x="7099300" y="1995170"/>
            <a:ext cx="3804285" cy="1133475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职责分离是在多人之间划分任务和特定安全程序所需权限的概念。它通过消除高风险组合来限制人员对关键系统的权力与影响，从而降低个人因意外或恶意而造成的潜在破坏。</a:t>
            </a:r>
          </a:p>
        </p:txBody>
      </p:sp>
      <p:sp>
        <p:nvSpPr>
          <p:cNvPr id="26" name="i$1ídê"/>
          <p:cNvSpPr txBox="1"/>
          <p:nvPr/>
        </p:nvSpPr>
        <p:spPr>
          <a:xfrm>
            <a:off x="1237615" y="4505325"/>
            <a:ext cx="3716020" cy="1272540"/>
          </a:xfrm>
          <a:prstGeom prst="rect">
            <a:avLst/>
          </a:prstGeom>
        </p:spPr>
        <p:txBody>
          <a:bodyPr vert="horz" wrap="square" lIns="360000" tIns="0" rIns="0" bIns="0" anchor="ctr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全面进行安全管控的考虑，从底至上主要包括：物理设施安全、网络安全、主机安全、应用安全和数据安全等方面。</a:t>
            </a:r>
          </a:p>
        </p:txBody>
      </p:sp>
      <p:sp>
        <p:nvSpPr>
          <p:cNvPr id="33" name="íṧḷïḑé"/>
          <p:cNvSpPr txBox="1"/>
          <p:nvPr/>
        </p:nvSpPr>
        <p:spPr>
          <a:xfrm>
            <a:off x="7124065" y="4643755"/>
            <a:ext cx="3752850" cy="1006475"/>
          </a:xfrm>
          <a:prstGeom prst="rect">
            <a:avLst/>
          </a:prstGeom>
        </p:spPr>
        <p:txBody>
          <a:bodyPr vert="horz" wrap="square" lIns="36000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100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楷体-简" panose="02010600040101010101" charset="-122"/>
              </a:rPr>
              <a:t>应当建立完善的日志系统和审计系统，实现对资源分配的审计、对各角色授权的审计、对各角色登录后的操作行为的审计等，从而提高系统对安全事故的审查和恢复能力。</a:t>
            </a:r>
          </a:p>
        </p:txBody>
      </p:sp>
      <p:sp>
        <p:nvSpPr>
          <p:cNvPr id="5" name="verification-on-cloud_58440"/>
          <p:cNvSpPr>
            <a:spLocks noChangeAspect="1"/>
          </p:cNvSpPr>
          <p:nvPr/>
        </p:nvSpPr>
        <p:spPr bwMode="auto">
          <a:xfrm>
            <a:off x="5168530" y="2903530"/>
            <a:ext cx="1773140" cy="1268191"/>
          </a:xfrm>
          <a:custGeom>
            <a:avLst/>
            <a:gdLst>
              <a:gd name="connsiteX0" fmla="*/ 392255 w 606573"/>
              <a:gd name="connsiteY0" fmla="*/ 160452 h 433836"/>
              <a:gd name="connsiteX1" fmla="*/ 407034 w 606573"/>
              <a:gd name="connsiteY1" fmla="*/ 166594 h 433836"/>
              <a:gd name="connsiteX2" fmla="*/ 407034 w 606573"/>
              <a:gd name="connsiteY2" fmla="*/ 196109 h 433836"/>
              <a:gd name="connsiteX3" fmla="*/ 277772 w 606573"/>
              <a:gd name="connsiteY3" fmla="*/ 325177 h 433836"/>
              <a:gd name="connsiteX4" fmla="*/ 262992 w 606573"/>
              <a:gd name="connsiteY4" fmla="*/ 331319 h 433836"/>
              <a:gd name="connsiteX5" fmla="*/ 248138 w 606573"/>
              <a:gd name="connsiteY5" fmla="*/ 325177 h 433836"/>
              <a:gd name="connsiteX6" fmla="*/ 189096 w 606573"/>
              <a:gd name="connsiteY6" fmla="*/ 266223 h 433836"/>
              <a:gd name="connsiteX7" fmla="*/ 189096 w 606573"/>
              <a:gd name="connsiteY7" fmla="*/ 236709 h 433836"/>
              <a:gd name="connsiteX8" fmla="*/ 203950 w 606573"/>
              <a:gd name="connsiteY8" fmla="*/ 230567 h 433836"/>
              <a:gd name="connsiteX9" fmla="*/ 218729 w 606573"/>
              <a:gd name="connsiteY9" fmla="*/ 236709 h 433836"/>
              <a:gd name="connsiteX10" fmla="*/ 262992 w 606573"/>
              <a:gd name="connsiteY10" fmla="*/ 280905 h 433836"/>
              <a:gd name="connsiteX11" fmla="*/ 377476 w 606573"/>
              <a:gd name="connsiteY11" fmla="*/ 166594 h 433836"/>
              <a:gd name="connsiteX12" fmla="*/ 392255 w 606573"/>
              <a:gd name="connsiteY12" fmla="*/ 160452 h 433836"/>
              <a:gd name="connsiteX13" fmla="*/ 392252 w 606573"/>
              <a:gd name="connsiteY13" fmla="*/ 159881 h 433836"/>
              <a:gd name="connsiteX14" fmla="*/ 377121 w 606573"/>
              <a:gd name="connsiteY14" fmla="*/ 166174 h 433836"/>
              <a:gd name="connsiteX15" fmla="*/ 262983 w 606573"/>
              <a:gd name="connsiteY15" fmla="*/ 280111 h 433836"/>
              <a:gd name="connsiteX16" fmla="*/ 219084 w 606573"/>
              <a:gd name="connsiteY16" fmla="*/ 236289 h 433836"/>
              <a:gd name="connsiteX17" fmla="*/ 188767 w 606573"/>
              <a:gd name="connsiteY17" fmla="*/ 236289 h 433836"/>
              <a:gd name="connsiteX18" fmla="*/ 188767 w 606573"/>
              <a:gd name="connsiteY18" fmla="*/ 266552 h 433836"/>
              <a:gd name="connsiteX19" fmla="*/ 247825 w 606573"/>
              <a:gd name="connsiteY19" fmla="*/ 325506 h 433836"/>
              <a:gd name="connsiteX20" fmla="*/ 262983 w 606573"/>
              <a:gd name="connsiteY20" fmla="*/ 331798 h 433836"/>
              <a:gd name="connsiteX21" fmla="*/ 278141 w 606573"/>
              <a:gd name="connsiteY21" fmla="*/ 325506 h 433836"/>
              <a:gd name="connsiteX22" fmla="*/ 407438 w 606573"/>
              <a:gd name="connsiteY22" fmla="*/ 196437 h 433836"/>
              <a:gd name="connsiteX23" fmla="*/ 407438 w 606573"/>
              <a:gd name="connsiteY23" fmla="*/ 166174 h 433836"/>
              <a:gd name="connsiteX24" fmla="*/ 392252 w 606573"/>
              <a:gd name="connsiteY24" fmla="*/ 159881 h 433836"/>
              <a:gd name="connsiteX25" fmla="*/ 392255 w 606573"/>
              <a:gd name="connsiteY25" fmla="*/ 159478 h 433836"/>
              <a:gd name="connsiteX26" fmla="*/ 407785 w 606573"/>
              <a:gd name="connsiteY26" fmla="*/ 165845 h 433836"/>
              <a:gd name="connsiteX27" fmla="*/ 407785 w 606573"/>
              <a:gd name="connsiteY27" fmla="*/ 196858 h 433836"/>
              <a:gd name="connsiteX28" fmla="*/ 278447 w 606573"/>
              <a:gd name="connsiteY28" fmla="*/ 325926 h 433836"/>
              <a:gd name="connsiteX29" fmla="*/ 262992 w 606573"/>
              <a:gd name="connsiteY29" fmla="*/ 332293 h 433836"/>
              <a:gd name="connsiteX30" fmla="*/ 247463 w 606573"/>
              <a:gd name="connsiteY30" fmla="*/ 325926 h 433836"/>
              <a:gd name="connsiteX31" fmla="*/ 188420 w 606573"/>
              <a:gd name="connsiteY31" fmla="*/ 266972 h 433836"/>
              <a:gd name="connsiteX32" fmla="*/ 188420 w 606573"/>
              <a:gd name="connsiteY32" fmla="*/ 235960 h 433836"/>
              <a:gd name="connsiteX33" fmla="*/ 203950 w 606573"/>
              <a:gd name="connsiteY33" fmla="*/ 229593 h 433836"/>
              <a:gd name="connsiteX34" fmla="*/ 219405 w 606573"/>
              <a:gd name="connsiteY34" fmla="*/ 235960 h 433836"/>
              <a:gd name="connsiteX35" fmla="*/ 262992 w 606573"/>
              <a:gd name="connsiteY35" fmla="*/ 279482 h 433836"/>
              <a:gd name="connsiteX36" fmla="*/ 376725 w 606573"/>
              <a:gd name="connsiteY36" fmla="*/ 165845 h 433836"/>
              <a:gd name="connsiteX37" fmla="*/ 392255 w 606573"/>
              <a:gd name="connsiteY37" fmla="*/ 159478 h 433836"/>
              <a:gd name="connsiteX38" fmla="*/ 368791 w 606573"/>
              <a:gd name="connsiteY38" fmla="*/ 43743 h 433836"/>
              <a:gd name="connsiteX39" fmla="*/ 271547 w 606573"/>
              <a:gd name="connsiteY39" fmla="*/ 96250 h 433836"/>
              <a:gd name="connsiteX40" fmla="*/ 258567 w 606573"/>
              <a:gd name="connsiteY40" fmla="*/ 103216 h 433836"/>
              <a:gd name="connsiteX41" fmla="*/ 249713 w 606573"/>
              <a:gd name="connsiteY41" fmla="*/ 100519 h 433836"/>
              <a:gd name="connsiteX42" fmla="*/ 199740 w 606573"/>
              <a:gd name="connsiteY42" fmla="*/ 84640 h 433836"/>
              <a:gd name="connsiteX43" fmla="*/ 196889 w 606573"/>
              <a:gd name="connsiteY43" fmla="*/ 84640 h 433836"/>
              <a:gd name="connsiteX44" fmla="*/ 129734 w 606573"/>
              <a:gd name="connsiteY44" fmla="*/ 112354 h 433836"/>
              <a:gd name="connsiteX45" fmla="*/ 101146 w 606573"/>
              <a:gd name="connsiteY45" fmla="*/ 179242 h 433836"/>
              <a:gd name="connsiteX46" fmla="*/ 102647 w 606573"/>
              <a:gd name="connsiteY46" fmla="*/ 196994 h 433836"/>
              <a:gd name="connsiteX47" fmla="*/ 94318 w 606573"/>
              <a:gd name="connsiteY47" fmla="*/ 213622 h 433836"/>
              <a:gd name="connsiteX48" fmla="*/ 43896 w 606573"/>
              <a:gd name="connsiteY48" fmla="*/ 296240 h 433836"/>
              <a:gd name="connsiteX49" fmla="*/ 71208 w 606573"/>
              <a:gd name="connsiteY49" fmla="*/ 362079 h 433836"/>
              <a:gd name="connsiteX50" fmla="*/ 138363 w 606573"/>
              <a:gd name="connsiteY50" fmla="*/ 390093 h 433836"/>
              <a:gd name="connsiteX51" fmla="*/ 465059 w 606573"/>
              <a:gd name="connsiteY51" fmla="*/ 390093 h 433836"/>
              <a:gd name="connsiteX52" fmla="*/ 534540 w 606573"/>
              <a:gd name="connsiteY52" fmla="*/ 361031 h 433836"/>
              <a:gd name="connsiteX53" fmla="*/ 562677 w 606573"/>
              <a:gd name="connsiteY53" fmla="*/ 292794 h 433836"/>
              <a:gd name="connsiteX54" fmla="*/ 542869 w 606573"/>
              <a:gd name="connsiteY54" fmla="*/ 234970 h 433836"/>
              <a:gd name="connsiteX55" fmla="*/ 493496 w 606573"/>
              <a:gd name="connsiteY55" fmla="*/ 200964 h 433836"/>
              <a:gd name="connsiteX56" fmla="*/ 482617 w 606573"/>
              <a:gd name="connsiteY56" fmla="*/ 182837 h 433836"/>
              <a:gd name="connsiteX57" fmla="*/ 484943 w 606573"/>
              <a:gd name="connsiteY57" fmla="*/ 159692 h 433836"/>
              <a:gd name="connsiteX58" fmla="*/ 368791 w 606573"/>
              <a:gd name="connsiteY58" fmla="*/ 43743 h 433836"/>
              <a:gd name="connsiteX59" fmla="*/ 368752 w 606573"/>
              <a:gd name="connsiteY59" fmla="*/ 43198 h 433836"/>
              <a:gd name="connsiteX60" fmla="*/ 485352 w 606573"/>
              <a:gd name="connsiteY60" fmla="*/ 159687 h 433836"/>
              <a:gd name="connsiteX61" fmla="*/ 483026 w 606573"/>
              <a:gd name="connsiteY61" fmla="*/ 182910 h 433836"/>
              <a:gd name="connsiteX62" fmla="*/ 493605 w 606573"/>
              <a:gd name="connsiteY62" fmla="*/ 200514 h 433836"/>
              <a:gd name="connsiteX63" fmla="*/ 543239 w 606573"/>
              <a:gd name="connsiteY63" fmla="*/ 234721 h 433836"/>
              <a:gd name="connsiteX64" fmla="*/ 544806 w 606573"/>
              <a:gd name="connsiteY64" fmla="*/ 237624 h 433836"/>
              <a:gd name="connsiteX65" fmla="*/ 562649 w 606573"/>
              <a:gd name="connsiteY65" fmla="*/ 289854 h 433836"/>
              <a:gd name="connsiteX66" fmla="*/ 563160 w 606573"/>
              <a:gd name="connsiteY66" fmla="*/ 292806 h 433836"/>
              <a:gd name="connsiteX67" fmla="*/ 465018 w 606573"/>
              <a:gd name="connsiteY67" fmla="*/ 390567 h 433836"/>
              <a:gd name="connsiteX68" fmla="*/ 138329 w 606573"/>
              <a:gd name="connsiteY68" fmla="*/ 390567 h 433836"/>
              <a:gd name="connsiteX69" fmla="*/ 43338 w 606573"/>
              <a:gd name="connsiteY69" fmla="*/ 296252 h 433836"/>
              <a:gd name="connsiteX70" fmla="*/ 94060 w 606573"/>
              <a:gd name="connsiteY70" fmla="*/ 213174 h 433836"/>
              <a:gd name="connsiteX71" fmla="*/ 102163 w 606573"/>
              <a:gd name="connsiteY71" fmla="*/ 197068 h 433836"/>
              <a:gd name="connsiteX72" fmla="*/ 100663 w 606573"/>
              <a:gd name="connsiteY72" fmla="*/ 179239 h 433836"/>
              <a:gd name="connsiteX73" fmla="*/ 196854 w 606573"/>
              <a:gd name="connsiteY73" fmla="*/ 84100 h 433836"/>
              <a:gd name="connsiteX74" fmla="*/ 199705 w 606573"/>
              <a:gd name="connsiteY74" fmla="*/ 84100 h 433836"/>
              <a:gd name="connsiteX75" fmla="*/ 249976 w 606573"/>
              <a:gd name="connsiteY75" fmla="*/ 100057 h 433836"/>
              <a:gd name="connsiteX76" fmla="*/ 258530 w 606573"/>
              <a:gd name="connsiteY76" fmla="*/ 102678 h 433836"/>
              <a:gd name="connsiteX77" fmla="*/ 271060 w 606573"/>
              <a:gd name="connsiteY77" fmla="*/ 95936 h 433836"/>
              <a:gd name="connsiteX78" fmla="*/ 312393 w 606573"/>
              <a:gd name="connsiteY78" fmla="*/ 57684 h 433836"/>
              <a:gd name="connsiteX79" fmla="*/ 317254 w 606573"/>
              <a:gd name="connsiteY79" fmla="*/ 55742 h 433836"/>
              <a:gd name="connsiteX80" fmla="*/ 365369 w 606573"/>
              <a:gd name="connsiteY80" fmla="*/ 43631 h 433836"/>
              <a:gd name="connsiteX81" fmla="*/ 368791 w 606573"/>
              <a:gd name="connsiteY81" fmla="*/ 42769 h 433836"/>
              <a:gd name="connsiteX82" fmla="*/ 365369 w 606573"/>
              <a:gd name="connsiteY82" fmla="*/ 43631 h 433836"/>
              <a:gd name="connsiteX83" fmla="*/ 339169 w 606573"/>
              <a:gd name="connsiteY83" fmla="*/ 46982 h 433836"/>
              <a:gd name="connsiteX84" fmla="*/ 317254 w 606573"/>
              <a:gd name="connsiteY84" fmla="*/ 55742 h 433836"/>
              <a:gd name="connsiteX85" fmla="*/ 313032 w 606573"/>
              <a:gd name="connsiteY85" fmla="*/ 56804 h 433836"/>
              <a:gd name="connsiteX86" fmla="*/ 270722 w 606573"/>
              <a:gd name="connsiteY86" fmla="*/ 95726 h 433836"/>
              <a:gd name="connsiteX87" fmla="*/ 258567 w 606573"/>
              <a:gd name="connsiteY87" fmla="*/ 102242 h 433836"/>
              <a:gd name="connsiteX88" fmla="*/ 250238 w 606573"/>
              <a:gd name="connsiteY88" fmla="*/ 99695 h 433836"/>
              <a:gd name="connsiteX89" fmla="*/ 199740 w 606573"/>
              <a:gd name="connsiteY89" fmla="*/ 83666 h 433836"/>
              <a:gd name="connsiteX90" fmla="*/ 196889 w 606573"/>
              <a:gd name="connsiteY90" fmla="*/ 83591 h 433836"/>
              <a:gd name="connsiteX91" fmla="*/ 129059 w 606573"/>
              <a:gd name="connsiteY91" fmla="*/ 111680 h 433836"/>
              <a:gd name="connsiteX92" fmla="*/ 100171 w 606573"/>
              <a:gd name="connsiteY92" fmla="*/ 179242 h 433836"/>
              <a:gd name="connsiteX93" fmla="*/ 101671 w 606573"/>
              <a:gd name="connsiteY93" fmla="*/ 197144 h 433836"/>
              <a:gd name="connsiteX94" fmla="*/ 93868 w 606573"/>
              <a:gd name="connsiteY94" fmla="*/ 212723 h 433836"/>
              <a:gd name="connsiteX95" fmla="*/ 42845 w 606573"/>
              <a:gd name="connsiteY95" fmla="*/ 296240 h 433836"/>
              <a:gd name="connsiteX96" fmla="*/ 70533 w 606573"/>
              <a:gd name="connsiteY96" fmla="*/ 362753 h 433836"/>
              <a:gd name="connsiteX97" fmla="*/ 138363 w 606573"/>
              <a:gd name="connsiteY97" fmla="*/ 391067 h 433836"/>
              <a:gd name="connsiteX98" fmla="*/ 465059 w 606573"/>
              <a:gd name="connsiteY98" fmla="*/ 391067 h 433836"/>
              <a:gd name="connsiteX99" fmla="*/ 535290 w 606573"/>
              <a:gd name="connsiteY99" fmla="*/ 361780 h 433836"/>
              <a:gd name="connsiteX100" fmla="*/ 563653 w 606573"/>
              <a:gd name="connsiteY100" fmla="*/ 292794 h 433836"/>
              <a:gd name="connsiteX101" fmla="*/ 562649 w 606573"/>
              <a:gd name="connsiteY101" fmla="*/ 289854 h 433836"/>
              <a:gd name="connsiteX102" fmla="*/ 557758 w 606573"/>
              <a:gd name="connsiteY102" fmla="*/ 261625 h 433836"/>
              <a:gd name="connsiteX103" fmla="*/ 544806 w 606573"/>
              <a:gd name="connsiteY103" fmla="*/ 237624 h 433836"/>
              <a:gd name="connsiteX104" fmla="*/ 543694 w 606573"/>
              <a:gd name="connsiteY104" fmla="*/ 234370 h 433836"/>
              <a:gd name="connsiteX105" fmla="*/ 493797 w 606573"/>
              <a:gd name="connsiteY105" fmla="*/ 199990 h 433836"/>
              <a:gd name="connsiteX106" fmla="*/ 483592 w 606573"/>
              <a:gd name="connsiteY106" fmla="*/ 182987 h 433836"/>
              <a:gd name="connsiteX107" fmla="*/ 485918 w 606573"/>
              <a:gd name="connsiteY107" fmla="*/ 159692 h 433836"/>
              <a:gd name="connsiteX108" fmla="*/ 368791 w 606573"/>
              <a:gd name="connsiteY108" fmla="*/ 42769 h 433836"/>
              <a:gd name="connsiteX109" fmla="*/ 368791 w 606573"/>
              <a:gd name="connsiteY109" fmla="*/ 974 h 433836"/>
              <a:gd name="connsiteX110" fmla="*/ 430693 w 606573"/>
              <a:gd name="connsiteY110" fmla="*/ 13482 h 433836"/>
              <a:gd name="connsiteX111" fmla="*/ 481191 w 606573"/>
              <a:gd name="connsiteY111" fmla="*/ 47488 h 433836"/>
              <a:gd name="connsiteX112" fmla="*/ 515256 w 606573"/>
              <a:gd name="connsiteY112" fmla="*/ 97898 h 433836"/>
              <a:gd name="connsiteX113" fmla="*/ 527787 w 606573"/>
              <a:gd name="connsiteY113" fmla="*/ 159692 h 433836"/>
              <a:gd name="connsiteX114" fmla="*/ 527562 w 606573"/>
              <a:gd name="connsiteY114" fmla="*/ 168156 h 433836"/>
              <a:gd name="connsiteX115" fmla="*/ 527562 w 606573"/>
              <a:gd name="connsiteY115" fmla="*/ 168456 h 433836"/>
              <a:gd name="connsiteX116" fmla="*/ 527787 w 606573"/>
              <a:gd name="connsiteY116" fmla="*/ 168606 h 433836"/>
              <a:gd name="connsiteX117" fmla="*/ 545495 w 606573"/>
              <a:gd name="connsiteY117" fmla="*/ 179017 h 433836"/>
              <a:gd name="connsiteX118" fmla="*/ 576934 w 606573"/>
              <a:gd name="connsiteY118" fmla="*/ 209053 h 433836"/>
              <a:gd name="connsiteX119" fmla="*/ 597793 w 606573"/>
              <a:gd name="connsiteY119" fmla="*/ 247703 h 433836"/>
              <a:gd name="connsiteX120" fmla="*/ 605521 w 606573"/>
              <a:gd name="connsiteY120" fmla="*/ 292495 h 433836"/>
              <a:gd name="connsiteX121" fmla="*/ 594717 w 606573"/>
              <a:gd name="connsiteY121" fmla="*/ 346874 h 433836"/>
              <a:gd name="connsiteX122" fmla="*/ 565003 w 606573"/>
              <a:gd name="connsiteY122" fmla="*/ 391216 h 433836"/>
              <a:gd name="connsiteX123" fmla="*/ 520133 w 606573"/>
              <a:gd name="connsiteY123" fmla="*/ 421627 h 433836"/>
              <a:gd name="connsiteX124" fmla="*/ 465059 w 606573"/>
              <a:gd name="connsiteY124" fmla="*/ 432862 h 433836"/>
              <a:gd name="connsiteX125" fmla="*/ 138363 w 606573"/>
              <a:gd name="connsiteY125" fmla="*/ 432862 h 433836"/>
              <a:gd name="connsiteX126" fmla="*/ 84714 w 606573"/>
              <a:gd name="connsiteY126" fmla="*/ 421852 h 433836"/>
              <a:gd name="connsiteX127" fmla="*/ 40894 w 606573"/>
              <a:gd name="connsiteY127" fmla="*/ 392265 h 433836"/>
              <a:gd name="connsiteX128" fmla="*/ 11706 w 606573"/>
              <a:gd name="connsiteY128" fmla="*/ 349046 h 433836"/>
              <a:gd name="connsiteX129" fmla="*/ 976 w 606573"/>
              <a:gd name="connsiteY129" fmla="*/ 296090 h 433836"/>
              <a:gd name="connsiteX130" fmla="*/ 21536 w 606573"/>
              <a:gd name="connsiteY130" fmla="*/ 224708 h 433836"/>
              <a:gd name="connsiteX131" fmla="*/ 58227 w 606573"/>
              <a:gd name="connsiteY131" fmla="*/ 185684 h 433836"/>
              <a:gd name="connsiteX132" fmla="*/ 58377 w 606573"/>
              <a:gd name="connsiteY132" fmla="*/ 185534 h 433836"/>
              <a:gd name="connsiteX133" fmla="*/ 58377 w 606573"/>
              <a:gd name="connsiteY133" fmla="*/ 185234 h 433836"/>
              <a:gd name="connsiteX134" fmla="*/ 58302 w 606573"/>
              <a:gd name="connsiteY134" fmla="*/ 178867 h 433836"/>
              <a:gd name="connsiteX135" fmla="*/ 69707 w 606573"/>
              <a:gd name="connsiteY135" fmla="*/ 125387 h 433836"/>
              <a:gd name="connsiteX136" fmla="*/ 99646 w 606573"/>
              <a:gd name="connsiteY136" fmla="*/ 81943 h 433836"/>
              <a:gd name="connsiteX137" fmla="*/ 143390 w 606573"/>
              <a:gd name="connsiteY137" fmla="*/ 52657 h 433836"/>
              <a:gd name="connsiteX138" fmla="*/ 196889 w 606573"/>
              <a:gd name="connsiteY138" fmla="*/ 41796 h 433836"/>
              <a:gd name="connsiteX139" fmla="*/ 201016 w 606573"/>
              <a:gd name="connsiteY139" fmla="*/ 41871 h 433836"/>
              <a:gd name="connsiteX140" fmla="*/ 250838 w 606573"/>
              <a:gd name="connsiteY140" fmla="*/ 52731 h 433836"/>
              <a:gd name="connsiteX141" fmla="*/ 251138 w 606573"/>
              <a:gd name="connsiteY141" fmla="*/ 52881 h 433836"/>
              <a:gd name="connsiteX142" fmla="*/ 251438 w 606573"/>
              <a:gd name="connsiteY142" fmla="*/ 52657 h 433836"/>
              <a:gd name="connsiteX143" fmla="*/ 291956 w 606573"/>
              <a:gd name="connsiteY143" fmla="*/ 20673 h 433836"/>
              <a:gd name="connsiteX144" fmla="*/ 368791 w 606573"/>
              <a:gd name="connsiteY144" fmla="*/ 974 h 433836"/>
              <a:gd name="connsiteX145" fmla="*/ 368752 w 606573"/>
              <a:gd name="connsiteY145" fmla="*/ 423 h 433836"/>
              <a:gd name="connsiteX146" fmla="*/ 291694 w 606573"/>
              <a:gd name="connsiteY146" fmla="*/ 20275 h 433836"/>
              <a:gd name="connsiteX147" fmla="*/ 251027 w 606573"/>
              <a:gd name="connsiteY147" fmla="*/ 52262 h 433836"/>
              <a:gd name="connsiteX148" fmla="*/ 200980 w 606573"/>
              <a:gd name="connsiteY148" fmla="*/ 41400 h 433836"/>
              <a:gd name="connsiteX149" fmla="*/ 196854 w 606573"/>
              <a:gd name="connsiteY149" fmla="*/ 41325 h 433836"/>
              <a:gd name="connsiteX150" fmla="*/ 143206 w 606573"/>
              <a:gd name="connsiteY150" fmla="*/ 52187 h 433836"/>
              <a:gd name="connsiteX151" fmla="*/ 99237 w 606573"/>
              <a:gd name="connsiteY151" fmla="*/ 81553 h 433836"/>
              <a:gd name="connsiteX152" fmla="*/ 69224 w 606573"/>
              <a:gd name="connsiteY152" fmla="*/ 125152 h 433836"/>
              <a:gd name="connsiteX153" fmla="*/ 57744 w 606573"/>
              <a:gd name="connsiteY153" fmla="*/ 178864 h 433836"/>
              <a:gd name="connsiteX154" fmla="*/ 57894 w 606573"/>
              <a:gd name="connsiteY154" fmla="*/ 185232 h 433836"/>
              <a:gd name="connsiteX155" fmla="*/ 21054 w 606573"/>
              <a:gd name="connsiteY155" fmla="*/ 224411 h 433836"/>
              <a:gd name="connsiteX156" fmla="*/ 495 w 606573"/>
              <a:gd name="connsiteY156" fmla="*/ 296102 h 433836"/>
              <a:gd name="connsiteX157" fmla="*/ 11225 w 606573"/>
              <a:gd name="connsiteY157" fmla="*/ 349290 h 433836"/>
              <a:gd name="connsiteX158" fmla="*/ 40487 w 606573"/>
              <a:gd name="connsiteY158" fmla="*/ 392590 h 433836"/>
              <a:gd name="connsiteX159" fmla="*/ 84456 w 606573"/>
              <a:gd name="connsiteY159" fmla="*/ 422405 h 433836"/>
              <a:gd name="connsiteX160" fmla="*/ 138329 w 606573"/>
              <a:gd name="connsiteY160" fmla="*/ 433342 h 433836"/>
              <a:gd name="connsiteX161" fmla="*/ 465018 w 606573"/>
              <a:gd name="connsiteY161" fmla="*/ 433342 h 433836"/>
              <a:gd name="connsiteX162" fmla="*/ 520241 w 606573"/>
              <a:gd name="connsiteY162" fmla="*/ 422105 h 433836"/>
              <a:gd name="connsiteX163" fmla="*/ 565261 w 606573"/>
              <a:gd name="connsiteY163" fmla="*/ 391541 h 433836"/>
              <a:gd name="connsiteX164" fmla="*/ 595198 w 606573"/>
              <a:gd name="connsiteY164" fmla="*/ 347118 h 433836"/>
              <a:gd name="connsiteX165" fmla="*/ 606003 w 606573"/>
              <a:gd name="connsiteY165" fmla="*/ 292507 h 433836"/>
              <a:gd name="connsiteX166" fmla="*/ 598200 w 606573"/>
              <a:gd name="connsiteY166" fmla="*/ 247559 h 433836"/>
              <a:gd name="connsiteX167" fmla="*/ 577266 w 606573"/>
              <a:gd name="connsiteY167" fmla="*/ 208755 h 433836"/>
              <a:gd name="connsiteX168" fmla="*/ 545752 w 606573"/>
              <a:gd name="connsiteY168" fmla="*/ 178640 h 433836"/>
              <a:gd name="connsiteX169" fmla="*/ 527970 w 606573"/>
              <a:gd name="connsiteY169" fmla="*/ 168152 h 433836"/>
              <a:gd name="connsiteX170" fmla="*/ 528195 w 606573"/>
              <a:gd name="connsiteY170" fmla="*/ 159687 h 433836"/>
              <a:gd name="connsiteX171" fmla="*/ 515664 w 606573"/>
              <a:gd name="connsiteY171" fmla="*/ 97659 h 433836"/>
              <a:gd name="connsiteX172" fmla="*/ 481525 w 606573"/>
              <a:gd name="connsiteY172" fmla="*/ 47093 h 433836"/>
              <a:gd name="connsiteX173" fmla="*/ 430803 w 606573"/>
              <a:gd name="connsiteY173" fmla="*/ 13008 h 433836"/>
              <a:gd name="connsiteX174" fmla="*/ 368752 w 606573"/>
              <a:gd name="connsiteY174" fmla="*/ 423 h 433836"/>
              <a:gd name="connsiteX175" fmla="*/ 368791 w 606573"/>
              <a:gd name="connsiteY175" fmla="*/ 0 h 433836"/>
              <a:gd name="connsiteX176" fmla="*/ 431069 w 606573"/>
              <a:gd name="connsiteY176" fmla="*/ 12509 h 433836"/>
              <a:gd name="connsiteX177" fmla="*/ 481866 w 606573"/>
              <a:gd name="connsiteY177" fmla="*/ 46739 h 433836"/>
              <a:gd name="connsiteX178" fmla="*/ 516157 w 606573"/>
              <a:gd name="connsiteY178" fmla="*/ 97523 h 433836"/>
              <a:gd name="connsiteX179" fmla="*/ 528762 w 606573"/>
              <a:gd name="connsiteY179" fmla="*/ 159692 h 433836"/>
              <a:gd name="connsiteX180" fmla="*/ 528537 w 606573"/>
              <a:gd name="connsiteY180" fmla="*/ 167857 h 433836"/>
              <a:gd name="connsiteX181" fmla="*/ 546020 w 606573"/>
              <a:gd name="connsiteY181" fmla="*/ 178193 h 433836"/>
              <a:gd name="connsiteX182" fmla="*/ 577759 w 606573"/>
              <a:gd name="connsiteY182" fmla="*/ 208454 h 433836"/>
              <a:gd name="connsiteX183" fmla="*/ 598769 w 606573"/>
              <a:gd name="connsiteY183" fmla="*/ 247403 h 433836"/>
              <a:gd name="connsiteX184" fmla="*/ 606572 w 606573"/>
              <a:gd name="connsiteY184" fmla="*/ 292495 h 433836"/>
              <a:gd name="connsiteX185" fmla="*/ 595692 w 606573"/>
              <a:gd name="connsiteY185" fmla="*/ 347249 h 433836"/>
              <a:gd name="connsiteX186" fmla="*/ 565679 w 606573"/>
              <a:gd name="connsiteY186" fmla="*/ 391891 h 433836"/>
              <a:gd name="connsiteX187" fmla="*/ 520509 w 606573"/>
              <a:gd name="connsiteY187" fmla="*/ 422526 h 433836"/>
              <a:gd name="connsiteX188" fmla="*/ 465059 w 606573"/>
              <a:gd name="connsiteY188" fmla="*/ 433836 h 433836"/>
              <a:gd name="connsiteX189" fmla="*/ 138363 w 606573"/>
              <a:gd name="connsiteY189" fmla="*/ 433836 h 433836"/>
              <a:gd name="connsiteX190" fmla="*/ 84264 w 606573"/>
              <a:gd name="connsiteY190" fmla="*/ 422825 h 433836"/>
              <a:gd name="connsiteX191" fmla="*/ 40144 w 606573"/>
              <a:gd name="connsiteY191" fmla="*/ 392939 h 433836"/>
              <a:gd name="connsiteX192" fmla="*/ 10806 w 606573"/>
              <a:gd name="connsiteY192" fmla="*/ 349496 h 433836"/>
              <a:gd name="connsiteX193" fmla="*/ 1 w 606573"/>
              <a:gd name="connsiteY193" fmla="*/ 296090 h 433836"/>
              <a:gd name="connsiteX194" fmla="*/ 20710 w 606573"/>
              <a:gd name="connsiteY194" fmla="*/ 224184 h 433836"/>
              <a:gd name="connsiteX195" fmla="*/ 57402 w 606573"/>
              <a:gd name="connsiteY195" fmla="*/ 185010 h 433836"/>
              <a:gd name="connsiteX196" fmla="*/ 57327 w 606573"/>
              <a:gd name="connsiteY196" fmla="*/ 178867 h 433836"/>
              <a:gd name="connsiteX197" fmla="*/ 68807 w 606573"/>
              <a:gd name="connsiteY197" fmla="*/ 125012 h 433836"/>
              <a:gd name="connsiteX198" fmla="*/ 98895 w 606573"/>
              <a:gd name="connsiteY198" fmla="*/ 81194 h 433836"/>
              <a:gd name="connsiteX199" fmla="*/ 143015 w 606573"/>
              <a:gd name="connsiteY199" fmla="*/ 51758 h 433836"/>
              <a:gd name="connsiteX200" fmla="*/ 196889 w 606573"/>
              <a:gd name="connsiteY200" fmla="*/ 40822 h 433836"/>
              <a:gd name="connsiteX201" fmla="*/ 201016 w 606573"/>
              <a:gd name="connsiteY201" fmla="*/ 40897 h 433836"/>
              <a:gd name="connsiteX202" fmla="*/ 250913 w 606573"/>
              <a:gd name="connsiteY202" fmla="*/ 51683 h 433836"/>
              <a:gd name="connsiteX203" fmla="*/ 291431 w 606573"/>
              <a:gd name="connsiteY203" fmla="*/ 19849 h 433836"/>
              <a:gd name="connsiteX204" fmla="*/ 368791 w 606573"/>
              <a:gd name="connsiteY204" fmla="*/ 0 h 43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606573" h="433836">
                <a:moveTo>
                  <a:pt x="392255" y="160452"/>
                </a:moveTo>
                <a:cubicBezTo>
                  <a:pt x="397807" y="160452"/>
                  <a:pt x="403058" y="162624"/>
                  <a:pt x="407034" y="166594"/>
                </a:cubicBezTo>
                <a:cubicBezTo>
                  <a:pt x="415212" y="174685"/>
                  <a:pt x="415212" y="187943"/>
                  <a:pt x="407034" y="196109"/>
                </a:cubicBezTo>
                <a:lnTo>
                  <a:pt x="277772" y="325177"/>
                </a:lnTo>
                <a:cubicBezTo>
                  <a:pt x="273795" y="329147"/>
                  <a:pt x="268544" y="331319"/>
                  <a:pt x="262992" y="331319"/>
                </a:cubicBezTo>
                <a:cubicBezTo>
                  <a:pt x="257366" y="331319"/>
                  <a:pt x="252114" y="329147"/>
                  <a:pt x="248138" y="325177"/>
                </a:cubicBezTo>
                <a:lnTo>
                  <a:pt x="189096" y="266223"/>
                </a:lnTo>
                <a:cubicBezTo>
                  <a:pt x="180993" y="258133"/>
                  <a:pt x="180993" y="244874"/>
                  <a:pt x="189096" y="236709"/>
                </a:cubicBezTo>
                <a:cubicBezTo>
                  <a:pt x="193072" y="232739"/>
                  <a:pt x="198323" y="230567"/>
                  <a:pt x="203950" y="230567"/>
                </a:cubicBezTo>
                <a:cubicBezTo>
                  <a:pt x="209502" y="230567"/>
                  <a:pt x="214753" y="232739"/>
                  <a:pt x="218729" y="236709"/>
                </a:cubicBezTo>
                <a:lnTo>
                  <a:pt x="262992" y="280905"/>
                </a:lnTo>
                <a:lnTo>
                  <a:pt x="377476" y="166594"/>
                </a:lnTo>
                <a:cubicBezTo>
                  <a:pt x="381377" y="162624"/>
                  <a:pt x="386628" y="160452"/>
                  <a:pt x="392255" y="160452"/>
                </a:cubicBezTo>
                <a:close/>
                <a:moveTo>
                  <a:pt x="392252" y="159881"/>
                </a:moveTo>
                <a:cubicBezTo>
                  <a:pt x="386764" y="159881"/>
                  <a:pt x="381286" y="161979"/>
                  <a:pt x="377121" y="166174"/>
                </a:cubicBezTo>
                <a:lnTo>
                  <a:pt x="262983" y="280111"/>
                </a:lnTo>
                <a:lnTo>
                  <a:pt x="219084" y="236289"/>
                </a:lnTo>
                <a:cubicBezTo>
                  <a:pt x="210679" y="227974"/>
                  <a:pt x="197096" y="227974"/>
                  <a:pt x="188767" y="236289"/>
                </a:cubicBezTo>
                <a:cubicBezTo>
                  <a:pt x="180362" y="244679"/>
                  <a:pt x="180362" y="258237"/>
                  <a:pt x="188767" y="266552"/>
                </a:cubicBezTo>
                <a:lnTo>
                  <a:pt x="247825" y="325506"/>
                </a:lnTo>
                <a:cubicBezTo>
                  <a:pt x="251952" y="329701"/>
                  <a:pt x="257505" y="331798"/>
                  <a:pt x="262983" y="331798"/>
                </a:cubicBezTo>
                <a:cubicBezTo>
                  <a:pt x="268461" y="331798"/>
                  <a:pt x="273939" y="329701"/>
                  <a:pt x="278141" y="325506"/>
                </a:cubicBezTo>
                <a:lnTo>
                  <a:pt x="407438" y="196437"/>
                </a:lnTo>
                <a:cubicBezTo>
                  <a:pt x="415768" y="188047"/>
                  <a:pt x="415768" y="174489"/>
                  <a:pt x="407438" y="166174"/>
                </a:cubicBezTo>
                <a:cubicBezTo>
                  <a:pt x="403236" y="161979"/>
                  <a:pt x="397739" y="159881"/>
                  <a:pt x="392252" y="159881"/>
                </a:cubicBezTo>
                <a:close/>
                <a:moveTo>
                  <a:pt x="392255" y="159478"/>
                </a:moveTo>
                <a:cubicBezTo>
                  <a:pt x="398107" y="159478"/>
                  <a:pt x="403583" y="161725"/>
                  <a:pt x="407785" y="165845"/>
                </a:cubicBezTo>
                <a:cubicBezTo>
                  <a:pt x="416262" y="174385"/>
                  <a:pt x="416262" y="188318"/>
                  <a:pt x="407785" y="196858"/>
                </a:cubicBezTo>
                <a:lnTo>
                  <a:pt x="278447" y="325926"/>
                </a:lnTo>
                <a:cubicBezTo>
                  <a:pt x="274321" y="330046"/>
                  <a:pt x="268844" y="332293"/>
                  <a:pt x="262992" y="332293"/>
                </a:cubicBezTo>
                <a:cubicBezTo>
                  <a:pt x="257141" y="332293"/>
                  <a:pt x="251589" y="330046"/>
                  <a:pt x="247463" y="325926"/>
                </a:cubicBezTo>
                <a:lnTo>
                  <a:pt x="188420" y="266972"/>
                </a:lnTo>
                <a:cubicBezTo>
                  <a:pt x="179868" y="258433"/>
                  <a:pt x="179868" y="244500"/>
                  <a:pt x="188420" y="235960"/>
                </a:cubicBezTo>
                <a:cubicBezTo>
                  <a:pt x="192547" y="231840"/>
                  <a:pt x="198098" y="229593"/>
                  <a:pt x="203950" y="229593"/>
                </a:cubicBezTo>
                <a:cubicBezTo>
                  <a:pt x="209802" y="229593"/>
                  <a:pt x="215278" y="231840"/>
                  <a:pt x="219405" y="235960"/>
                </a:cubicBezTo>
                <a:lnTo>
                  <a:pt x="262992" y="279482"/>
                </a:lnTo>
                <a:lnTo>
                  <a:pt x="376725" y="165845"/>
                </a:lnTo>
                <a:cubicBezTo>
                  <a:pt x="380852" y="161725"/>
                  <a:pt x="386403" y="159478"/>
                  <a:pt x="392255" y="159478"/>
                </a:cubicBezTo>
                <a:close/>
                <a:moveTo>
                  <a:pt x="368791" y="43743"/>
                </a:moveTo>
                <a:cubicBezTo>
                  <a:pt x="329473" y="43743"/>
                  <a:pt x="293082" y="63368"/>
                  <a:pt x="271547" y="96250"/>
                </a:cubicBezTo>
                <a:cubicBezTo>
                  <a:pt x="268696" y="100594"/>
                  <a:pt x="263819" y="103216"/>
                  <a:pt x="258567" y="103216"/>
                </a:cubicBezTo>
                <a:cubicBezTo>
                  <a:pt x="255415" y="103216"/>
                  <a:pt x="252339" y="102242"/>
                  <a:pt x="249713" y="100519"/>
                </a:cubicBezTo>
                <a:cubicBezTo>
                  <a:pt x="234856" y="90632"/>
                  <a:pt x="217598" y="85164"/>
                  <a:pt x="199740" y="84640"/>
                </a:cubicBezTo>
                <a:cubicBezTo>
                  <a:pt x="198765" y="84640"/>
                  <a:pt x="197864" y="84640"/>
                  <a:pt x="196889" y="84640"/>
                </a:cubicBezTo>
                <a:cubicBezTo>
                  <a:pt x="171753" y="84640"/>
                  <a:pt x="147892" y="94452"/>
                  <a:pt x="129734" y="112354"/>
                </a:cubicBezTo>
                <a:cubicBezTo>
                  <a:pt x="111501" y="130331"/>
                  <a:pt x="101371" y="154075"/>
                  <a:pt x="101146" y="179242"/>
                </a:cubicBezTo>
                <a:cubicBezTo>
                  <a:pt x="101146" y="185234"/>
                  <a:pt x="101596" y="191152"/>
                  <a:pt x="102647" y="196994"/>
                </a:cubicBezTo>
                <a:cubicBezTo>
                  <a:pt x="103847" y="203735"/>
                  <a:pt x="100471" y="210401"/>
                  <a:pt x="94318" y="213622"/>
                </a:cubicBezTo>
                <a:cubicBezTo>
                  <a:pt x="63329" y="229726"/>
                  <a:pt x="43971" y="261410"/>
                  <a:pt x="43896" y="296240"/>
                </a:cubicBezTo>
                <a:cubicBezTo>
                  <a:pt x="43746" y="320883"/>
                  <a:pt x="53500" y="344252"/>
                  <a:pt x="71208" y="362079"/>
                </a:cubicBezTo>
                <a:cubicBezTo>
                  <a:pt x="89216" y="380131"/>
                  <a:pt x="113077" y="390093"/>
                  <a:pt x="138363" y="390093"/>
                </a:cubicBezTo>
                <a:lnTo>
                  <a:pt x="465059" y="390093"/>
                </a:lnTo>
                <a:cubicBezTo>
                  <a:pt x="491245" y="390093"/>
                  <a:pt x="515931" y="379756"/>
                  <a:pt x="534540" y="361031"/>
                </a:cubicBezTo>
                <a:cubicBezTo>
                  <a:pt x="552848" y="342605"/>
                  <a:pt x="562827" y="318411"/>
                  <a:pt x="562677" y="292794"/>
                </a:cubicBezTo>
                <a:cubicBezTo>
                  <a:pt x="562527" y="271747"/>
                  <a:pt x="555699" y="251748"/>
                  <a:pt x="542869" y="234970"/>
                </a:cubicBezTo>
                <a:cubicBezTo>
                  <a:pt x="530488" y="218791"/>
                  <a:pt x="512930" y="206731"/>
                  <a:pt x="493496" y="200964"/>
                </a:cubicBezTo>
                <a:cubicBezTo>
                  <a:pt x="485768" y="198717"/>
                  <a:pt x="480966" y="190702"/>
                  <a:pt x="482617" y="182837"/>
                </a:cubicBezTo>
                <a:cubicBezTo>
                  <a:pt x="484117" y="175197"/>
                  <a:pt x="484943" y="167482"/>
                  <a:pt x="484943" y="159692"/>
                </a:cubicBezTo>
                <a:cubicBezTo>
                  <a:pt x="484943" y="95800"/>
                  <a:pt x="432794" y="43743"/>
                  <a:pt x="368791" y="43743"/>
                </a:cubicBezTo>
                <a:close/>
                <a:moveTo>
                  <a:pt x="368752" y="43198"/>
                </a:moveTo>
                <a:cubicBezTo>
                  <a:pt x="433129" y="43198"/>
                  <a:pt x="485352" y="95337"/>
                  <a:pt x="485352" y="159687"/>
                </a:cubicBezTo>
                <a:cubicBezTo>
                  <a:pt x="485352" y="167628"/>
                  <a:pt x="484526" y="175418"/>
                  <a:pt x="483026" y="182910"/>
                </a:cubicBezTo>
                <a:cubicBezTo>
                  <a:pt x="481450" y="190626"/>
                  <a:pt x="486027" y="198267"/>
                  <a:pt x="493605" y="200514"/>
                </a:cubicBezTo>
                <a:cubicBezTo>
                  <a:pt x="513601" y="206432"/>
                  <a:pt x="530896" y="218587"/>
                  <a:pt x="543239" y="234721"/>
                </a:cubicBezTo>
                <a:lnTo>
                  <a:pt x="544806" y="237624"/>
                </a:lnTo>
                <a:lnTo>
                  <a:pt x="562649" y="289854"/>
                </a:lnTo>
                <a:lnTo>
                  <a:pt x="563160" y="292806"/>
                </a:lnTo>
                <a:cubicBezTo>
                  <a:pt x="563535" y="346593"/>
                  <a:pt x="518891" y="390567"/>
                  <a:pt x="465018" y="390567"/>
                </a:cubicBezTo>
                <a:lnTo>
                  <a:pt x="138329" y="390567"/>
                </a:lnTo>
                <a:cubicBezTo>
                  <a:pt x="86407" y="390567"/>
                  <a:pt x="43113" y="348092"/>
                  <a:pt x="43338" y="296252"/>
                </a:cubicBezTo>
                <a:cubicBezTo>
                  <a:pt x="43488" y="260144"/>
                  <a:pt x="63972" y="228831"/>
                  <a:pt x="94060" y="213174"/>
                </a:cubicBezTo>
                <a:cubicBezTo>
                  <a:pt x="99912" y="210103"/>
                  <a:pt x="103289" y="203586"/>
                  <a:pt x="102163" y="197068"/>
                </a:cubicBezTo>
                <a:cubicBezTo>
                  <a:pt x="101113" y="191300"/>
                  <a:pt x="100588" y="185307"/>
                  <a:pt x="100663" y="179239"/>
                </a:cubicBezTo>
                <a:cubicBezTo>
                  <a:pt x="101113" y="126800"/>
                  <a:pt x="144631" y="84100"/>
                  <a:pt x="196854" y="84100"/>
                </a:cubicBezTo>
                <a:cubicBezTo>
                  <a:pt x="197829" y="84100"/>
                  <a:pt x="198729" y="84100"/>
                  <a:pt x="199705" y="84100"/>
                </a:cubicBezTo>
                <a:cubicBezTo>
                  <a:pt x="218238" y="84700"/>
                  <a:pt x="235495" y="90468"/>
                  <a:pt x="249976" y="100057"/>
                </a:cubicBezTo>
                <a:cubicBezTo>
                  <a:pt x="252602" y="101854"/>
                  <a:pt x="255604" y="102678"/>
                  <a:pt x="258530" y="102678"/>
                </a:cubicBezTo>
                <a:cubicBezTo>
                  <a:pt x="263407" y="102678"/>
                  <a:pt x="268209" y="100356"/>
                  <a:pt x="271060" y="95936"/>
                </a:cubicBezTo>
                <a:cubicBezTo>
                  <a:pt x="281490" y="80092"/>
                  <a:pt x="295689" y="66908"/>
                  <a:pt x="312393" y="57684"/>
                </a:cubicBezTo>
                <a:lnTo>
                  <a:pt x="317254" y="55742"/>
                </a:lnTo>
                <a:lnTo>
                  <a:pt x="365369" y="43631"/>
                </a:lnTo>
                <a:close/>
                <a:moveTo>
                  <a:pt x="368791" y="42769"/>
                </a:moveTo>
                <a:lnTo>
                  <a:pt x="365369" y="43631"/>
                </a:lnTo>
                <a:lnTo>
                  <a:pt x="339169" y="46982"/>
                </a:lnTo>
                <a:lnTo>
                  <a:pt x="317254" y="55742"/>
                </a:lnTo>
                <a:lnTo>
                  <a:pt x="313032" y="56804"/>
                </a:lnTo>
                <a:cubicBezTo>
                  <a:pt x="296196" y="65896"/>
                  <a:pt x="281602" y="79135"/>
                  <a:pt x="270722" y="95726"/>
                </a:cubicBezTo>
                <a:cubicBezTo>
                  <a:pt x="268021" y="99770"/>
                  <a:pt x="263519" y="102242"/>
                  <a:pt x="258567" y="102242"/>
                </a:cubicBezTo>
                <a:cubicBezTo>
                  <a:pt x="255640" y="102242"/>
                  <a:pt x="252714" y="101343"/>
                  <a:pt x="250238" y="99695"/>
                </a:cubicBezTo>
                <a:cubicBezTo>
                  <a:pt x="235231" y="89733"/>
                  <a:pt x="217823" y="84191"/>
                  <a:pt x="199740" y="83666"/>
                </a:cubicBezTo>
                <a:cubicBezTo>
                  <a:pt x="198840" y="83591"/>
                  <a:pt x="197864" y="83591"/>
                  <a:pt x="196889" y="83591"/>
                </a:cubicBezTo>
                <a:cubicBezTo>
                  <a:pt x="171453" y="83591"/>
                  <a:pt x="147367" y="93553"/>
                  <a:pt x="129059" y="111680"/>
                </a:cubicBezTo>
                <a:cubicBezTo>
                  <a:pt x="110675" y="129806"/>
                  <a:pt x="100396" y="153775"/>
                  <a:pt x="100171" y="179242"/>
                </a:cubicBezTo>
                <a:cubicBezTo>
                  <a:pt x="100096" y="185234"/>
                  <a:pt x="100621" y="191301"/>
                  <a:pt x="101671" y="197144"/>
                </a:cubicBezTo>
                <a:cubicBezTo>
                  <a:pt x="102797" y="203436"/>
                  <a:pt x="99646" y="209727"/>
                  <a:pt x="93868" y="212723"/>
                </a:cubicBezTo>
                <a:cubicBezTo>
                  <a:pt x="62504" y="229052"/>
                  <a:pt x="42995" y="261036"/>
                  <a:pt x="42845" y="296240"/>
                </a:cubicBezTo>
                <a:cubicBezTo>
                  <a:pt x="42770" y="321182"/>
                  <a:pt x="52600" y="344777"/>
                  <a:pt x="70533" y="362753"/>
                </a:cubicBezTo>
                <a:cubicBezTo>
                  <a:pt x="88766" y="381030"/>
                  <a:pt x="112851" y="391067"/>
                  <a:pt x="138363" y="391067"/>
                </a:cubicBezTo>
                <a:lnTo>
                  <a:pt x="465059" y="391067"/>
                </a:lnTo>
                <a:cubicBezTo>
                  <a:pt x="491546" y="391067"/>
                  <a:pt x="516457" y="380655"/>
                  <a:pt x="535290" y="361780"/>
                </a:cubicBezTo>
                <a:cubicBezTo>
                  <a:pt x="553748" y="343129"/>
                  <a:pt x="563878" y="318636"/>
                  <a:pt x="563653" y="292794"/>
                </a:cubicBezTo>
                <a:lnTo>
                  <a:pt x="562649" y="289854"/>
                </a:lnTo>
                <a:lnTo>
                  <a:pt x="557758" y="261625"/>
                </a:lnTo>
                <a:lnTo>
                  <a:pt x="544806" y="237624"/>
                </a:lnTo>
                <a:lnTo>
                  <a:pt x="543694" y="234370"/>
                </a:lnTo>
                <a:cubicBezTo>
                  <a:pt x="531163" y="218042"/>
                  <a:pt x="513455" y="205832"/>
                  <a:pt x="493797" y="199990"/>
                </a:cubicBezTo>
                <a:cubicBezTo>
                  <a:pt x="486518" y="197893"/>
                  <a:pt x="482091" y="190402"/>
                  <a:pt x="483592" y="182987"/>
                </a:cubicBezTo>
                <a:cubicBezTo>
                  <a:pt x="485093" y="175347"/>
                  <a:pt x="485918" y="167557"/>
                  <a:pt x="485918" y="159692"/>
                </a:cubicBezTo>
                <a:cubicBezTo>
                  <a:pt x="485918" y="95201"/>
                  <a:pt x="433395" y="42769"/>
                  <a:pt x="368791" y="42769"/>
                </a:cubicBezTo>
                <a:close/>
                <a:moveTo>
                  <a:pt x="368791" y="974"/>
                </a:moveTo>
                <a:cubicBezTo>
                  <a:pt x="390175" y="974"/>
                  <a:pt x="411035" y="5168"/>
                  <a:pt x="430693" y="13482"/>
                </a:cubicBezTo>
                <a:cubicBezTo>
                  <a:pt x="449602" y="21422"/>
                  <a:pt x="466634" y="32882"/>
                  <a:pt x="481191" y="47488"/>
                </a:cubicBezTo>
                <a:cubicBezTo>
                  <a:pt x="495823" y="62019"/>
                  <a:pt x="507228" y="79022"/>
                  <a:pt x="515256" y="97898"/>
                </a:cubicBezTo>
                <a:cubicBezTo>
                  <a:pt x="523585" y="117522"/>
                  <a:pt x="527787" y="138270"/>
                  <a:pt x="527787" y="159692"/>
                </a:cubicBezTo>
                <a:cubicBezTo>
                  <a:pt x="527787" y="162539"/>
                  <a:pt x="527712" y="165385"/>
                  <a:pt x="527562" y="168156"/>
                </a:cubicBezTo>
                <a:lnTo>
                  <a:pt x="527562" y="168456"/>
                </a:lnTo>
                <a:lnTo>
                  <a:pt x="527787" y="168606"/>
                </a:lnTo>
                <a:cubicBezTo>
                  <a:pt x="533939" y="171602"/>
                  <a:pt x="539867" y="175122"/>
                  <a:pt x="545495" y="179017"/>
                </a:cubicBezTo>
                <a:cubicBezTo>
                  <a:pt x="557500" y="187331"/>
                  <a:pt x="568080" y="197443"/>
                  <a:pt x="576934" y="209053"/>
                </a:cubicBezTo>
                <a:cubicBezTo>
                  <a:pt x="585938" y="220813"/>
                  <a:pt x="592991" y="233771"/>
                  <a:pt x="597793" y="247703"/>
                </a:cubicBezTo>
                <a:cubicBezTo>
                  <a:pt x="602820" y="262084"/>
                  <a:pt x="605446" y="277140"/>
                  <a:pt x="605521" y="292495"/>
                </a:cubicBezTo>
                <a:cubicBezTo>
                  <a:pt x="605672" y="311295"/>
                  <a:pt x="602070" y="329572"/>
                  <a:pt x="594717" y="346874"/>
                </a:cubicBezTo>
                <a:cubicBezTo>
                  <a:pt x="587739" y="363428"/>
                  <a:pt x="577759" y="378333"/>
                  <a:pt x="565003" y="391216"/>
                </a:cubicBezTo>
                <a:cubicBezTo>
                  <a:pt x="552023" y="404175"/>
                  <a:pt x="536941" y="414436"/>
                  <a:pt x="520133" y="421627"/>
                </a:cubicBezTo>
                <a:cubicBezTo>
                  <a:pt x="502575" y="429042"/>
                  <a:pt x="484117" y="432862"/>
                  <a:pt x="465059" y="432862"/>
                </a:cubicBezTo>
                <a:lnTo>
                  <a:pt x="138363" y="432862"/>
                </a:lnTo>
                <a:cubicBezTo>
                  <a:pt x="119830" y="432862"/>
                  <a:pt x="101746" y="429192"/>
                  <a:pt x="84714" y="421852"/>
                </a:cubicBezTo>
                <a:cubicBezTo>
                  <a:pt x="68282" y="414886"/>
                  <a:pt x="53500" y="404924"/>
                  <a:pt x="40894" y="392265"/>
                </a:cubicBezTo>
                <a:cubicBezTo>
                  <a:pt x="28364" y="379756"/>
                  <a:pt x="18534" y="365225"/>
                  <a:pt x="11706" y="349046"/>
                </a:cubicBezTo>
                <a:cubicBezTo>
                  <a:pt x="4503" y="332193"/>
                  <a:pt x="901" y="314366"/>
                  <a:pt x="976" y="296090"/>
                </a:cubicBezTo>
                <a:cubicBezTo>
                  <a:pt x="1127" y="270773"/>
                  <a:pt x="8180" y="246055"/>
                  <a:pt x="21536" y="224708"/>
                </a:cubicBezTo>
                <a:cubicBezTo>
                  <a:pt x="31140" y="209353"/>
                  <a:pt x="43445" y="196170"/>
                  <a:pt x="58227" y="185684"/>
                </a:cubicBezTo>
                <a:lnTo>
                  <a:pt x="58377" y="185534"/>
                </a:lnTo>
                <a:lnTo>
                  <a:pt x="58377" y="185234"/>
                </a:lnTo>
                <a:cubicBezTo>
                  <a:pt x="58302" y="183137"/>
                  <a:pt x="58302" y="181040"/>
                  <a:pt x="58302" y="178867"/>
                </a:cubicBezTo>
                <a:cubicBezTo>
                  <a:pt x="58452" y="160367"/>
                  <a:pt x="62279" y="142390"/>
                  <a:pt x="69707" y="125387"/>
                </a:cubicBezTo>
                <a:cubicBezTo>
                  <a:pt x="76835" y="109133"/>
                  <a:pt x="86890" y="94527"/>
                  <a:pt x="99646" y="81943"/>
                </a:cubicBezTo>
                <a:cubicBezTo>
                  <a:pt x="112326" y="69435"/>
                  <a:pt x="127033" y="59548"/>
                  <a:pt x="143390" y="52657"/>
                </a:cubicBezTo>
                <a:cubicBezTo>
                  <a:pt x="160423" y="45466"/>
                  <a:pt x="178431" y="41796"/>
                  <a:pt x="196889" y="41796"/>
                </a:cubicBezTo>
                <a:cubicBezTo>
                  <a:pt x="198315" y="41796"/>
                  <a:pt x="199665" y="41871"/>
                  <a:pt x="201016" y="41871"/>
                </a:cubicBezTo>
                <a:cubicBezTo>
                  <a:pt x="218274" y="42395"/>
                  <a:pt x="235006" y="46065"/>
                  <a:pt x="250838" y="52731"/>
                </a:cubicBezTo>
                <a:lnTo>
                  <a:pt x="251138" y="52881"/>
                </a:lnTo>
                <a:lnTo>
                  <a:pt x="251438" y="52657"/>
                </a:lnTo>
                <a:cubicBezTo>
                  <a:pt x="263144" y="39773"/>
                  <a:pt x="276800" y="29062"/>
                  <a:pt x="291956" y="20673"/>
                </a:cubicBezTo>
                <a:cubicBezTo>
                  <a:pt x="315367" y="7790"/>
                  <a:pt x="341929" y="974"/>
                  <a:pt x="368791" y="974"/>
                </a:cubicBezTo>
                <a:close/>
                <a:moveTo>
                  <a:pt x="368752" y="423"/>
                </a:moveTo>
                <a:cubicBezTo>
                  <a:pt x="341740" y="423"/>
                  <a:pt x="315104" y="7315"/>
                  <a:pt x="291694" y="20275"/>
                </a:cubicBezTo>
                <a:cubicBezTo>
                  <a:pt x="276463" y="28590"/>
                  <a:pt x="262732" y="39527"/>
                  <a:pt x="251027" y="52262"/>
                </a:cubicBezTo>
                <a:cubicBezTo>
                  <a:pt x="235195" y="45595"/>
                  <a:pt x="218313" y="41850"/>
                  <a:pt x="200980" y="41400"/>
                </a:cubicBezTo>
                <a:cubicBezTo>
                  <a:pt x="199630" y="41325"/>
                  <a:pt x="198279" y="41325"/>
                  <a:pt x="196854" y="41325"/>
                </a:cubicBezTo>
                <a:cubicBezTo>
                  <a:pt x="178321" y="41325"/>
                  <a:pt x="160313" y="44996"/>
                  <a:pt x="143206" y="52187"/>
                </a:cubicBezTo>
                <a:cubicBezTo>
                  <a:pt x="126774" y="59079"/>
                  <a:pt x="111993" y="68968"/>
                  <a:pt x="99237" y="81553"/>
                </a:cubicBezTo>
                <a:cubicBezTo>
                  <a:pt x="86482" y="94138"/>
                  <a:pt x="76352" y="108821"/>
                  <a:pt x="69224" y="125152"/>
                </a:cubicBezTo>
                <a:cubicBezTo>
                  <a:pt x="61796" y="142232"/>
                  <a:pt x="57970" y="160286"/>
                  <a:pt x="57744" y="178864"/>
                </a:cubicBezTo>
                <a:cubicBezTo>
                  <a:pt x="57744" y="181037"/>
                  <a:pt x="57819" y="183134"/>
                  <a:pt x="57894" y="185232"/>
                </a:cubicBezTo>
                <a:cubicBezTo>
                  <a:pt x="43188" y="195720"/>
                  <a:pt x="30658" y="209054"/>
                  <a:pt x="21054" y="224411"/>
                </a:cubicBezTo>
                <a:cubicBezTo>
                  <a:pt x="7698" y="245911"/>
                  <a:pt x="570" y="270707"/>
                  <a:pt x="495" y="296102"/>
                </a:cubicBezTo>
                <a:cubicBezTo>
                  <a:pt x="420" y="314456"/>
                  <a:pt x="4022" y="332360"/>
                  <a:pt x="11225" y="349290"/>
                </a:cubicBezTo>
                <a:cubicBezTo>
                  <a:pt x="18128" y="365471"/>
                  <a:pt x="27957" y="380079"/>
                  <a:pt x="40487" y="392590"/>
                </a:cubicBezTo>
                <a:cubicBezTo>
                  <a:pt x="53167" y="405325"/>
                  <a:pt x="67949" y="415363"/>
                  <a:pt x="84456" y="422405"/>
                </a:cubicBezTo>
                <a:cubicBezTo>
                  <a:pt x="101638" y="429671"/>
                  <a:pt x="119721" y="433342"/>
                  <a:pt x="138329" y="433342"/>
                </a:cubicBezTo>
                <a:lnTo>
                  <a:pt x="465018" y="433342"/>
                </a:lnTo>
                <a:cubicBezTo>
                  <a:pt x="484151" y="433342"/>
                  <a:pt x="502684" y="429596"/>
                  <a:pt x="520241" y="422105"/>
                </a:cubicBezTo>
                <a:cubicBezTo>
                  <a:pt x="537124" y="414914"/>
                  <a:pt x="552280" y="404651"/>
                  <a:pt x="565261" y="391541"/>
                </a:cubicBezTo>
                <a:cubicBezTo>
                  <a:pt x="578091" y="378656"/>
                  <a:pt x="588145" y="363673"/>
                  <a:pt x="595198" y="347118"/>
                </a:cubicBezTo>
                <a:cubicBezTo>
                  <a:pt x="602476" y="329738"/>
                  <a:pt x="606153" y="311385"/>
                  <a:pt x="606003" y="292507"/>
                </a:cubicBezTo>
                <a:cubicBezTo>
                  <a:pt x="605853" y="277150"/>
                  <a:pt x="603302" y="262017"/>
                  <a:pt x="598200" y="247559"/>
                </a:cubicBezTo>
                <a:cubicBezTo>
                  <a:pt x="593398" y="233551"/>
                  <a:pt x="586345" y="220516"/>
                  <a:pt x="577266" y="208755"/>
                </a:cubicBezTo>
                <a:cubicBezTo>
                  <a:pt x="568412" y="197068"/>
                  <a:pt x="557757" y="186955"/>
                  <a:pt x="545752" y="178640"/>
                </a:cubicBezTo>
                <a:cubicBezTo>
                  <a:pt x="540050" y="174669"/>
                  <a:pt x="534122" y="171223"/>
                  <a:pt x="527970" y="168152"/>
                </a:cubicBezTo>
                <a:cubicBezTo>
                  <a:pt x="528120" y="165305"/>
                  <a:pt x="528195" y="162534"/>
                  <a:pt x="528195" y="159687"/>
                </a:cubicBezTo>
                <a:cubicBezTo>
                  <a:pt x="528195" y="138187"/>
                  <a:pt x="523993" y="117361"/>
                  <a:pt x="515664" y="97659"/>
                </a:cubicBezTo>
                <a:cubicBezTo>
                  <a:pt x="507636" y="78706"/>
                  <a:pt x="496156" y="61701"/>
                  <a:pt x="481525" y="47093"/>
                </a:cubicBezTo>
                <a:cubicBezTo>
                  <a:pt x="466894" y="32486"/>
                  <a:pt x="449786" y="21024"/>
                  <a:pt x="430803" y="13008"/>
                </a:cubicBezTo>
                <a:cubicBezTo>
                  <a:pt x="411145" y="4693"/>
                  <a:pt x="390211" y="423"/>
                  <a:pt x="368752" y="423"/>
                </a:cubicBezTo>
                <a:close/>
                <a:moveTo>
                  <a:pt x="368791" y="0"/>
                </a:moveTo>
                <a:cubicBezTo>
                  <a:pt x="390325" y="0"/>
                  <a:pt x="411335" y="4195"/>
                  <a:pt x="431069" y="12509"/>
                </a:cubicBezTo>
                <a:cubicBezTo>
                  <a:pt x="450127" y="20598"/>
                  <a:pt x="467235" y="32133"/>
                  <a:pt x="481866" y="46739"/>
                </a:cubicBezTo>
                <a:cubicBezTo>
                  <a:pt x="496573" y="61420"/>
                  <a:pt x="508128" y="78498"/>
                  <a:pt x="516157" y="97523"/>
                </a:cubicBezTo>
                <a:cubicBezTo>
                  <a:pt x="524560" y="117223"/>
                  <a:pt x="528762" y="138120"/>
                  <a:pt x="528762" y="159692"/>
                </a:cubicBezTo>
                <a:cubicBezTo>
                  <a:pt x="528762" y="162389"/>
                  <a:pt x="528687" y="165160"/>
                  <a:pt x="528537" y="167857"/>
                </a:cubicBezTo>
                <a:cubicBezTo>
                  <a:pt x="534615" y="170853"/>
                  <a:pt x="540467" y="174373"/>
                  <a:pt x="546020" y="178193"/>
                </a:cubicBezTo>
                <a:cubicBezTo>
                  <a:pt x="558175" y="186582"/>
                  <a:pt x="568830" y="196769"/>
                  <a:pt x="577759" y="208454"/>
                </a:cubicBezTo>
                <a:cubicBezTo>
                  <a:pt x="586763" y="220289"/>
                  <a:pt x="593891" y="233397"/>
                  <a:pt x="598769" y="247403"/>
                </a:cubicBezTo>
                <a:cubicBezTo>
                  <a:pt x="603796" y="261860"/>
                  <a:pt x="606422" y="277065"/>
                  <a:pt x="606572" y="292495"/>
                </a:cubicBezTo>
                <a:cubicBezTo>
                  <a:pt x="606647" y="311445"/>
                  <a:pt x="603045" y="329871"/>
                  <a:pt x="595692" y="347249"/>
                </a:cubicBezTo>
                <a:cubicBezTo>
                  <a:pt x="588639" y="363952"/>
                  <a:pt x="578584" y="378932"/>
                  <a:pt x="565679" y="391891"/>
                </a:cubicBezTo>
                <a:cubicBezTo>
                  <a:pt x="552623" y="404999"/>
                  <a:pt x="537466" y="415335"/>
                  <a:pt x="520509" y="422526"/>
                </a:cubicBezTo>
                <a:cubicBezTo>
                  <a:pt x="502876" y="430016"/>
                  <a:pt x="484192" y="433836"/>
                  <a:pt x="465059" y="433836"/>
                </a:cubicBezTo>
                <a:lnTo>
                  <a:pt x="138363" y="433836"/>
                </a:lnTo>
                <a:cubicBezTo>
                  <a:pt x="119679" y="433836"/>
                  <a:pt x="101521" y="430091"/>
                  <a:pt x="84264" y="422825"/>
                </a:cubicBezTo>
                <a:cubicBezTo>
                  <a:pt x="67756" y="415784"/>
                  <a:pt x="52900" y="405748"/>
                  <a:pt x="40144" y="392939"/>
                </a:cubicBezTo>
                <a:cubicBezTo>
                  <a:pt x="27538" y="380356"/>
                  <a:pt x="17709" y="365750"/>
                  <a:pt x="10806" y="349496"/>
                </a:cubicBezTo>
                <a:cubicBezTo>
                  <a:pt x="3528" y="332493"/>
                  <a:pt x="-74" y="314516"/>
                  <a:pt x="1" y="296090"/>
                </a:cubicBezTo>
                <a:cubicBezTo>
                  <a:pt x="76" y="270548"/>
                  <a:pt x="7279" y="245756"/>
                  <a:pt x="20710" y="224184"/>
                </a:cubicBezTo>
                <a:cubicBezTo>
                  <a:pt x="30315" y="208754"/>
                  <a:pt x="42620" y="195571"/>
                  <a:pt x="57402" y="185010"/>
                </a:cubicBezTo>
                <a:cubicBezTo>
                  <a:pt x="57327" y="182987"/>
                  <a:pt x="57327" y="180890"/>
                  <a:pt x="57327" y="178867"/>
                </a:cubicBezTo>
                <a:cubicBezTo>
                  <a:pt x="57477" y="160217"/>
                  <a:pt x="61378" y="142090"/>
                  <a:pt x="68807" y="125012"/>
                </a:cubicBezTo>
                <a:cubicBezTo>
                  <a:pt x="75935" y="108609"/>
                  <a:pt x="86064" y="93853"/>
                  <a:pt x="98895" y="81194"/>
                </a:cubicBezTo>
                <a:cubicBezTo>
                  <a:pt x="111726" y="68611"/>
                  <a:pt x="126583" y="58649"/>
                  <a:pt x="143015" y="51758"/>
                </a:cubicBezTo>
                <a:cubicBezTo>
                  <a:pt x="160198" y="44492"/>
                  <a:pt x="178281" y="40822"/>
                  <a:pt x="196889" y="40822"/>
                </a:cubicBezTo>
                <a:cubicBezTo>
                  <a:pt x="198315" y="40822"/>
                  <a:pt x="199665" y="40822"/>
                  <a:pt x="201016" y="40897"/>
                </a:cubicBezTo>
                <a:cubicBezTo>
                  <a:pt x="218274" y="41421"/>
                  <a:pt x="235081" y="45016"/>
                  <a:pt x="250913" y="51683"/>
                </a:cubicBezTo>
                <a:cubicBezTo>
                  <a:pt x="262693" y="38874"/>
                  <a:pt x="276349" y="28163"/>
                  <a:pt x="291431" y="19849"/>
                </a:cubicBezTo>
                <a:cubicBezTo>
                  <a:pt x="314992" y="6816"/>
                  <a:pt x="341704" y="0"/>
                  <a:pt x="3687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楷体-简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7380" y="445135"/>
            <a:ext cx="5374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安全的设计将遵从以下几个原则</a:t>
            </a:r>
          </a:p>
        </p:txBody>
      </p:sp>
      <p:sp>
        <p:nvSpPr>
          <p:cNvPr id="8" name="单圆角矩形 7"/>
          <p:cNvSpPr/>
          <p:nvPr/>
        </p:nvSpPr>
        <p:spPr>
          <a:xfrm>
            <a:off x="1580515" y="1590040"/>
            <a:ext cx="1827530" cy="372745"/>
          </a:xfrm>
          <a:prstGeom prst="snipRoundRect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楷体-简" panose="02010600040101010101" charset="-122"/>
                <a:sym typeface="+mn-ea"/>
              </a:rPr>
              <a:t>最小特权</a:t>
            </a:r>
          </a:p>
        </p:txBody>
      </p:sp>
      <p:sp>
        <p:nvSpPr>
          <p:cNvPr id="9" name="单圆角矩形 8"/>
          <p:cNvSpPr/>
          <p:nvPr/>
        </p:nvSpPr>
        <p:spPr>
          <a:xfrm>
            <a:off x="7433310" y="1622425"/>
            <a:ext cx="1827530" cy="372745"/>
          </a:xfrm>
          <a:prstGeom prst="snipRoundRect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楷体-简" panose="02010600040101010101" charset="-122"/>
                <a:sym typeface="+mn-ea"/>
              </a:rPr>
              <a:t>职责分离</a:t>
            </a:r>
          </a:p>
        </p:txBody>
      </p:sp>
      <p:sp>
        <p:nvSpPr>
          <p:cNvPr id="13" name="单圆角矩形 12"/>
          <p:cNvSpPr/>
          <p:nvPr/>
        </p:nvSpPr>
        <p:spPr>
          <a:xfrm>
            <a:off x="1580515" y="4271010"/>
            <a:ext cx="1827530" cy="372745"/>
          </a:xfrm>
          <a:prstGeom prst="snipRoundRect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楷体-简" panose="02010600040101010101" charset="-122"/>
                <a:sym typeface="+mn-ea"/>
              </a:rPr>
              <a:t>纵深防御</a:t>
            </a:r>
          </a:p>
        </p:txBody>
      </p:sp>
      <p:sp>
        <p:nvSpPr>
          <p:cNvPr id="14" name="单圆角矩形 13"/>
          <p:cNvSpPr/>
          <p:nvPr/>
        </p:nvSpPr>
        <p:spPr>
          <a:xfrm>
            <a:off x="7433310" y="4132580"/>
            <a:ext cx="1827530" cy="372745"/>
          </a:xfrm>
          <a:prstGeom prst="snipRoundRect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楷体-简" panose="02010600040101010101" charset="-122"/>
                <a:sym typeface="+mn-ea"/>
              </a:rPr>
              <a:t>安全</a:t>
            </a:r>
            <a:r>
              <a:rPr lang="zh-CN" altLang="en-US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楷体-简" panose="02010600040101010101" charset="-122"/>
                <a:sym typeface="+mn-ea"/>
              </a:rPr>
              <a:t>审计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加号 33"/>
          <p:cNvSpPr/>
          <p:nvPr/>
        </p:nvSpPr>
        <p:spPr bwMode="auto">
          <a:xfrm>
            <a:off x="3698633" y="3048854"/>
            <a:ext cx="576064" cy="504056"/>
          </a:xfrm>
          <a:prstGeom prst="mathPlu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加号 34"/>
          <p:cNvSpPr/>
          <p:nvPr/>
        </p:nvSpPr>
        <p:spPr bwMode="auto">
          <a:xfrm>
            <a:off x="7531467" y="3048854"/>
            <a:ext cx="576064" cy="504056"/>
          </a:xfrm>
          <a:prstGeom prst="mathPlu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61465" y="1367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业务需求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274945" y="1367790"/>
            <a:ext cx="11080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技术要求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233535" y="1367790"/>
            <a:ext cx="110807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管理要求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66015" y="4483180"/>
            <a:ext cx="28414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dirty="0">
                <a:latin typeface="苹方-简" panose="020B0400000000000000" charset="-122"/>
                <a:ea typeface="苹方-简" panose="020B0400000000000000" charset="-122"/>
              </a:rPr>
              <a:t>从业务角度出发，定义数据保密等级、描述安全管控需求，比如：在什么业务场景下，什么人能够访问什么数据及如何操作数据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408062" y="4483180"/>
            <a:ext cx="28414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dirty="0">
                <a:latin typeface="苹方-简" panose="020B0400000000000000" charset="-122"/>
                <a:ea typeface="苹方-简" panose="020B0400000000000000" charset="-122"/>
              </a:rPr>
              <a:t>从技术落地实现角度，描述不同层面使用何种方案和技术手段以实现安全管控目标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366625" y="4483180"/>
            <a:ext cx="2841450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dirty="0">
                <a:latin typeface="苹方-简" panose="020B0400000000000000" charset="-122"/>
                <a:ea typeface="苹方-简" panose="020B0400000000000000" charset="-122"/>
              </a:rPr>
              <a:t>制定各类规章制度、人员权责、管控流程等并推广实施，从管理角度满足安全管控要求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5940" y="445135"/>
            <a:ext cx="781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安全需从业务、技术及管理三个方面进行管控</a:t>
            </a:r>
          </a:p>
        </p:txBody>
      </p:sp>
      <p:sp>
        <p:nvSpPr>
          <p:cNvPr id="3" name="圆柱形 2"/>
          <p:cNvSpPr/>
          <p:nvPr/>
        </p:nvSpPr>
        <p:spPr>
          <a:xfrm>
            <a:off x="8656320" y="2016760"/>
            <a:ext cx="2167255" cy="2186940"/>
          </a:xfrm>
          <a:prstGeom prst="can">
            <a:avLst>
              <a:gd name="adj" fmla="val 11507"/>
            </a:avLst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 defTabSz="974725"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+mn-ea"/>
            </a:endParaRPr>
          </a:p>
          <a:p>
            <a:pPr algn="ctr" defTabSz="974725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安全管理制度</a:t>
            </a:r>
          </a:p>
          <a:p>
            <a:pPr algn="ctr" defTabSz="974725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安全管理机构</a:t>
            </a:r>
          </a:p>
          <a:p>
            <a:pPr algn="ctr" defTabSz="974725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人员安全管理</a:t>
            </a:r>
          </a:p>
          <a:p>
            <a:pPr algn="ctr" defTabSz="974725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系统建设管理</a:t>
            </a:r>
          </a:p>
          <a:p>
            <a:pPr algn="ctr" defTabSz="974725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系统运维管理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/>
          </a:p>
        </p:txBody>
      </p:sp>
      <p:sp>
        <p:nvSpPr>
          <p:cNvPr id="4" name="圆柱形 3"/>
          <p:cNvSpPr/>
          <p:nvPr/>
        </p:nvSpPr>
        <p:spPr>
          <a:xfrm>
            <a:off x="4697730" y="2016760"/>
            <a:ext cx="2141855" cy="2128520"/>
          </a:xfrm>
          <a:prstGeom prst="can">
            <a:avLst>
              <a:gd name="adj" fmla="val 11507"/>
            </a:avLst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74725"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  <a:sym typeface="+mn-ea"/>
            </a:endParaRPr>
          </a:p>
          <a:p>
            <a:pPr algn="ctr" defTabSz="974725" eaLnBrk="1" hangingPunct="1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物理安全</a:t>
            </a:r>
          </a:p>
          <a:p>
            <a:pPr algn="ctr" defTabSz="974725" eaLnBrk="1" hangingPunct="1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网络安全</a:t>
            </a:r>
          </a:p>
          <a:p>
            <a:pPr algn="ctr" defTabSz="974725" eaLnBrk="1" hangingPunct="1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主机安全</a:t>
            </a:r>
          </a:p>
          <a:p>
            <a:pPr algn="ctr" defTabSz="974725" eaLnBrk="1" hangingPunct="1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应用安全</a:t>
            </a:r>
          </a:p>
          <a:p>
            <a:pPr algn="ctr" defTabSz="974725" eaLnBrk="1" hangingPunct="1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  <a:sym typeface="+mn-ea"/>
              </a:rPr>
              <a:t>数据安全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/>
          </a:p>
        </p:txBody>
      </p:sp>
      <p:sp>
        <p:nvSpPr>
          <p:cNvPr id="30" name="圆柱形 29"/>
          <p:cNvSpPr/>
          <p:nvPr/>
        </p:nvSpPr>
        <p:spPr>
          <a:xfrm>
            <a:off x="1141730" y="2016760"/>
            <a:ext cx="2141855" cy="2128520"/>
          </a:xfrm>
          <a:prstGeom prst="can">
            <a:avLst>
              <a:gd name="adj" fmla="val 11507"/>
            </a:avLst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74725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系统功能</a:t>
            </a: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  <a:p>
            <a:pPr algn="ctr" defTabSz="974725" eaLnBrk="1" hangingPunct="1"/>
            <a:endParaRPr lang="zh-CN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 bwMode="auto">
          <a:xfrm flipV="1">
            <a:off x="1779974" y="2915586"/>
            <a:ext cx="1343660" cy="177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2265200" y="2637952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拥有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99353" y="29003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latin typeface="+mn-ea"/>
                <a:ea typeface="+mn-ea"/>
              </a:rPr>
              <a:t>1</a:t>
            </a: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49056" y="290031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*</a:t>
            </a:r>
          </a:p>
        </p:txBody>
      </p:sp>
      <p:cxnSp>
        <p:nvCxnSpPr>
          <p:cNvPr id="17" name="直接箭头连接符 16"/>
          <p:cNvCxnSpPr>
            <a:stCxn id="8" idx="3"/>
            <a:endCxn id="15" idx="1"/>
          </p:cNvCxnSpPr>
          <p:nvPr/>
        </p:nvCxnSpPr>
        <p:spPr bwMode="auto">
          <a:xfrm>
            <a:off x="4347626" y="2933366"/>
            <a:ext cx="12236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4713472" y="26379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拥有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349095" y="29003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latin typeface="+mn-ea"/>
                <a:ea typeface="+mn-ea"/>
              </a:rPr>
              <a:t>1</a:t>
            </a: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98798" y="290031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*</a:t>
            </a:r>
          </a:p>
        </p:txBody>
      </p:sp>
      <p:cxnSp>
        <p:nvCxnSpPr>
          <p:cNvPr id="26" name="直接箭头连接符 25"/>
          <p:cNvCxnSpPr>
            <a:stCxn id="15" idx="3"/>
            <a:endCxn id="24" idx="1"/>
          </p:cNvCxnSpPr>
          <p:nvPr/>
        </p:nvCxnSpPr>
        <p:spPr bwMode="auto">
          <a:xfrm>
            <a:off x="6795898" y="2933366"/>
            <a:ext cx="12242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7161744" y="26379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包含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800790" y="29003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latin typeface="+mn-ea"/>
                <a:ea typeface="+mn-ea"/>
              </a:rPr>
              <a:t>1</a:t>
            </a: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45599" y="290031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*</a:t>
            </a:r>
          </a:p>
        </p:txBody>
      </p:sp>
      <p:cxnSp>
        <p:nvCxnSpPr>
          <p:cNvPr id="33" name="直接箭头连接符 32"/>
          <p:cNvCxnSpPr>
            <a:stCxn id="24" idx="3"/>
            <a:endCxn id="31" idx="1"/>
          </p:cNvCxnSpPr>
          <p:nvPr/>
        </p:nvCxnSpPr>
        <p:spPr bwMode="auto">
          <a:xfrm flipV="1">
            <a:off x="9244170" y="2931461"/>
            <a:ext cx="1115695" cy="1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文本框 33"/>
          <p:cNvSpPr txBox="1"/>
          <p:nvPr/>
        </p:nvSpPr>
        <p:spPr>
          <a:xfrm>
            <a:off x="9556009" y="26379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操作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9242715" y="290031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latin typeface="+mn-ea"/>
                <a:ea typeface="+mn-ea"/>
              </a:rPr>
              <a:t>1</a:t>
            </a:r>
            <a:endParaRPr lang="zh-CN" altLang="en-US" sz="1200" b="0" dirty="0">
              <a:latin typeface="+mn-ea"/>
              <a:ea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149957" y="290031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latin typeface="+mn-ea"/>
                <a:ea typeface="+mn-ea"/>
              </a:rPr>
              <a:t>*</a:t>
            </a:r>
          </a:p>
        </p:txBody>
      </p:sp>
      <p:cxnSp>
        <p:nvCxnSpPr>
          <p:cNvPr id="42" name="直接连接符 41"/>
          <p:cNvCxnSpPr>
            <a:stCxn id="7" idx="2"/>
          </p:cNvCxnSpPr>
          <p:nvPr/>
        </p:nvCxnSpPr>
        <p:spPr bwMode="auto">
          <a:xfrm>
            <a:off x="1227596" y="3190266"/>
            <a:ext cx="0" cy="7181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直接连接符 43"/>
          <p:cNvCxnSpPr>
            <a:stCxn id="15" idx="2"/>
          </p:cNvCxnSpPr>
          <p:nvPr/>
        </p:nvCxnSpPr>
        <p:spPr bwMode="auto">
          <a:xfrm>
            <a:off x="6183830" y="3208046"/>
            <a:ext cx="0" cy="72654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 bwMode="auto">
          <a:xfrm>
            <a:off x="1287286" y="3542872"/>
            <a:ext cx="489654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3010974" y="3388984"/>
            <a:ext cx="1249680" cy="30670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功能权限控制</a:t>
            </a:r>
          </a:p>
        </p:txBody>
      </p:sp>
      <p:cxnSp>
        <p:nvCxnSpPr>
          <p:cNvPr id="55" name="直接连接符 54"/>
          <p:cNvCxnSpPr>
            <a:stCxn id="31" idx="2"/>
          </p:cNvCxnSpPr>
          <p:nvPr/>
        </p:nvCxnSpPr>
        <p:spPr bwMode="auto">
          <a:xfrm>
            <a:off x="10972360" y="3206362"/>
            <a:ext cx="0" cy="7198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直接箭头连接符 55"/>
          <p:cNvCxnSpPr/>
          <p:nvPr/>
        </p:nvCxnSpPr>
        <p:spPr bwMode="auto">
          <a:xfrm>
            <a:off x="6183830" y="3542872"/>
            <a:ext cx="478853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59" name="文本框 58"/>
          <p:cNvSpPr txBox="1"/>
          <p:nvPr/>
        </p:nvSpPr>
        <p:spPr>
          <a:xfrm>
            <a:off x="8001160" y="3388984"/>
            <a:ext cx="12618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数据权限控制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727351" y="4105324"/>
            <a:ext cx="4016413" cy="583565"/>
          </a:xfrm>
          <a:prstGeom prst="rect">
            <a:avLst/>
          </a:prstGeom>
          <a:solidFill>
            <a:srgbClr val="FFFFCC"/>
          </a:solidFill>
          <a:ln>
            <a:solidFill>
              <a:srgbClr val="FFFFC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拥有什么角色的用户可以进行什么业务操作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418781" y="4105324"/>
            <a:ext cx="4153780" cy="5835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可操作的数据是什么、数据范围是什么、特定的数据控制要求是什么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380" y="44513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基于上述业务角度的梳理，可以明确功能权限及数据权限需求</a:t>
            </a:r>
          </a:p>
        </p:txBody>
      </p:sp>
      <p:sp>
        <p:nvSpPr>
          <p:cNvPr id="3" name="椭圆 2"/>
          <p:cNvSpPr/>
          <p:nvPr/>
        </p:nvSpPr>
        <p:spPr>
          <a:xfrm>
            <a:off x="792480" y="2401570"/>
            <a:ext cx="987425" cy="987425"/>
          </a:xfrm>
          <a:prstGeom prst="ellipse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用户</a:t>
            </a:r>
          </a:p>
        </p:txBody>
      </p:sp>
      <p:sp>
        <p:nvSpPr>
          <p:cNvPr id="4" name="椭圆 3"/>
          <p:cNvSpPr/>
          <p:nvPr/>
        </p:nvSpPr>
        <p:spPr>
          <a:xfrm>
            <a:off x="3255010" y="2401570"/>
            <a:ext cx="987425" cy="987425"/>
          </a:xfrm>
          <a:prstGeom prst="ellipse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角色</a:t>
            </a:r>
          </a:p>
        </p:txBody>
      </p:sp>
      <p:sp>
        <p:nvSpPr>
          <p:cNvPr id="5" name="椭圆 4"/>
          <p:cNvSpPr/>
          <p:nvPr/>
        </p:nvSpPr>
        <p:spPr>
          <a:xfrm>
            <a:off x="5689600" y="2401570"/>
            <a:ext cx="987425" cy="987425"/>
          </a:xfrm>
          <a:prstGeom prst="ellipse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权限</a:t>
            </a:r>
          </a:p>
        </p:txBody>
      </p:sp>
      <p:sp>
        <p:nvSpPr>
          <p:cNvPr id="6" name="椭圆 5"/>
          <p:cNvSpPr/>
          <p:nvPr/>
        </p:nvSpPr>
        <p:spPr>
          <a:xfrm>
            <a:off x="8084185" y="2401570"/>
            <a:ext cx="987425" cy="987425"/>
          </a:xfrm>
          <a:prstGeom prst="ellipse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操作</a:t>
            </a:r>
          </a:p>
        </p:txBody>
      </p:sp>
      <p:sp>
        <p:nvSpPr>
          <p:cNvPr id="9" name="椭圆 8"/>
          <p:cNvSpPr/>
          <p:nvPr/>
        </p:nvSpPr>
        <p:spPr>
          <a:xfrm>
            <a:off x="10478135" y="2401570"/>
            <a:ext cx="987425" cy="987425"/>
          </a:xfrm>
          <a:prstGeom prst="ellipse">
            <a:avLst/>
          </a:prstGeom>
          <a:solidFill>
            <a:srgbClr val="F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数据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28"/>
          <p:cNvSpPr>
            <a:spLocks noChangeArrowheads="1"/>
          </p:cNvSpPr>
          <p:nvPr/>
        </p:nvSpPr>
        <p:spPr bwMode="auto">
          <a:xfrm>
            <a:off x="2317115" y="2436495"/>
            <a:ext cx="2036445" cy="33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物理安全</a:t>
            </a:r>
          </a:p>
        </p:txBody>
      </p:sp>
      <p:sp>
        <p:nvSpPr>
          <p:cNvPr id="71" name="矩形 29"/>
          <p:cNvSpPr>
            <a:spLocks noChangeArrowheads="1"/>
          </p:cNvSpPr>
          <p:nvPr/>
        </p:nvSpPr>
        <p:spPr bwMode="auto">
          <a:xfrm>
            <a:off x="4517390" y="2436495"/>
            <a:ext cx="2036445" cy="3321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网络安全</a:t>
            </a:r>
          </a:p>
        </p:txBody>
      </p:sp>
      <p:sp>
        <p:nvSpPr>
          <p:cNvPr id="72" name="矩形 30"/>
          <p:cNvSpPr>
            <a:spLocks noChangeArrowheads="1"/>
          </p:cNvSpPr>
          <p:nvPr/>
        </p:nvSpPr>
        <p:spPr bwMode="auto">
          <a:xfrm>
            <a:off x="6693535" y="2438400"/>
            <a:ext cx="2036445" cy="33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主机安全</a:t>
            </a:r>
          </a:p>
        </p:txBody>
      </p:sp>
      <p:sp>
        <p:nvSpPr>
          <p:cNvPr id="73" name="矩形 31"/>
          <p:cNvSpPr>
            <a:spLocks noChangeArrowheads="1"/>
          </p:cNvSpPr>
          <p:nvPr/>
        </p:nvSpPr>
        <p:spPr bwMode="auto">
          <a:xfrm>
            <a:off x="2317115" y="3076575"/>
            <a:ext cx="2036445" cy="330200"/>
          </a:xfrm>
          <a:prstGeom prst="rect">
            <a:avLst/>
          </a:prstGeom>
          <a:solidFill>
            <a:srgbClr val="F19500"/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应用安全</a:t>
            </a:r>
          </a:p>
        </p:txBody>
      </p:sp>
      <p:sp>
        <p:nvSpPr>
          <p:cNvPr id="74" name="矩形 32"/>
          <p:cNvSpPr>
            <a:spLocks noChangeArrowheads="1"/>
          </p:cNvSpPr>
          <p:nvPr/>
        </p:nvSpPr>
        <p:spPr bwMode="auto">
          <a:xfrm>
            <a:off x="4517390" y="3074670"/>
            <a:ext cx="2036445" cy="332105"/>
          </a:xfrm>
          <a:prstGeom prst="rect">
            <a:avLst/>
          </a:prstGeom>
          <a:solidFill>
            <a:srgbClr val="F19500"/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数据安全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27380" y="24168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安全技术要求</a:t>
            </a:r>
          </a:p>
        </p:txBody>
      </p:sp>
      <p:sp>
        <p:nvSpPr>
          <p:cNvPr id="78" name="矩形 33"/>
          <p:cNvSpPr>
            <a:spLocks noChangeArrowheads="1"/>
          </p:cNvSpPr>
          <p:nvPr/>
        </p:nvSpPr>
        <p:spPr bwMode="auto">
          <a:xfrm>
            <a:off x="2317115" y="3980815"/>
            <a:ext cx="2036445" cy="33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安全管理制度</a:t>
            </a:r>
          </a:p>
        </p:txBody>
      </p:sp>
      <p:sp>
        <p:nvSpPr>
          <p:cNvPr id="82" name="矩形 34"/>
          <p:cNvSpPr>
            <a:spLocks noChangeArrowheads="1"/>
          </p:cNvSpPr>
          <p:nvPr/>
        </p:nvSpPr>
        <p:spPr bwMode="auto">
          <a:xfrm>
            <a:off x="4517390" y="3979545"/>
            <a:ext cx="2047240" cy="3314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安全管理机构</a:t>
            </a:r>
          </a:p>
        </p:txBody>
      </p:sp>
      <p:sp>
        <p:nvSpPr>
          <p:cNvPr id="83" name="矩形 35"/>
          <p:cNvSpPr>
            <a:spLocks noChangeArrowheads="1"/>
          </p:cNvSpPr>
          <p:nvPr/>
        </p:nvSpPr>
        <p:spPr bwMode="auto">
          <a:xfrm>
            <a:off x="6693535" y="3980815"/>
            <a:ext cx="2047240" cy="3321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人员安全管理</a:t>
            </a:r>
          </a:p>
        </p:txBody>
      </p:sp>
      <p:sp>
        <p:nvSpPr>
          <p:cNvPr id="84" name="矩形 36"/>
          <p:cNvSpPr>
            <a:spLocks noChangeArrowheads="1"/>
          </p:cNvSpPr>
          <p:nvPr/>
        </p:nvSpPr>
        <p:spPr bwMode="auto">
          <a:xfrm>
            <a:off x="2317115" y="4585335"/>
            <a:ext cx="2047240" cy="33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系统建设管理</a:t>
            </a:r>
          </a:p>
        </p:txBody>
      </p:sp>
      <p:sp>
        <p:nvSpPr>
          <p:cNvPr id="85" name="矩形 37"/>
          <p:cNvSpPr>
            <a:spLocks noChangeArrowheads="1"/>
          </p:cNvSpPr>
          <p:nvPr/>
        </p:nvSpPr>
        <p:spPr bwMode="auto">
          <a:xfrm>
            <a:off x="4517390" y="4585335"/>
            <a:ext cx="2047240" cy="3314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系统运维管理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27380" y="3962400"/>
            <a:ext cx="156972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安全管理要求</a:t>
            </a:r>
          </a:p>
        </p:txBody>
      </p:sp>
      <p:sp>
        <p:nvSpPr>
          <p:cNvPr id="86" name="矩形 32"/>
          <p:cNvSpPr>
            <a:spLocks noChangeArrowheads="1"/>
          </p:cNvSpPr>
          <p:nvPr/>
        </p:nvSpPr>
        <p:spPr bwMode="auto">
          <a:xfrm>
            <a:off x="9766466" y="3291433"/>
            <a:ext cx="1502733" cy="331788"/>
          </a:xfrm>
          <a:prstGeom prst="rect">
            <a:avLst/>
          </a:prstGeom>
          <a:solidFill>
            <a:srgbClr val="F19500"/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本期项目范围</a:t>
            </a:r>
          </a:p>
        </p:txBody>
      </p:sp>
      <p:sp>
        <p:nvSpPr>
          <p:cNvPr id="87" name="矩形 32"/>
          <p:cNvSpPr>
            <a:spLocks noChangeArrowheads="1"/>
          </p:cNvSpPr>
          <p:nvPr/>
        </p:nvSpPr>
        <p:spPr bwMode="auto">
          <a:xfrm>
            <a:off x="9766466" y="3699196"/>
            <a:ext cx="1502733" cy="3317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anchor="ctr"/>
          <a:lstStyle/>
          <a:p>
            <a:pPr algn="ctr" defTabSz="974725" eaLnBrk="1" hangingPunct="1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由融创负责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9588327" y="2931393"/>
            <a:ext cx="1872208" cy="122413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686198" y="2803636"/>
            <a:ext cx="543739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图例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380" y="44513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技术和管理角度，本期项目将重点关注应用安全和数据安全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2625" y="1441450"/>
            <a:ext cx="10720705" cy="450723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11424" y="1675924"/>
            <a:ext cx="3790660" cy="374340"/>
            <a:chOff x="1504368" y="1131903"/>
            <a:chExt cx="3790660" cy="374340"/>
          </a:xfrm>
        </p:grpSpPr>
        <p:sp>
          <p:nvSpPr>
            <p:cNvPr id="5" name="文本框 4"/>
            <p:cNvSpPr txBox="1"/>
            <p:nvPr/>
          </p:nvSpPr>
          <p:spPr>
            <a:xfrm>
              <a:off x="1878708" y="113691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+mn-ea"/>
                  <a:ea typeface="+mn-ea"/>
                </a:rPr>
                <a:t>限制同一用户连续失败登录次数</a:t>
              </a:r>
            </a:p>
          </p:txBody>
        </p:sp>
        <p:pic>
          <p:nvPicPr>
            <p:cNvPr id="7" name="图形 6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911424" y="2133188"/>
            <a:ext cx="8638141" cy="374340"/>
            <a:chOff x="1504368" y="1131903"/>
            <a:chExt cx="8638141" cy="374340"/>
          </a:xfrm>
        </p:grpSpPr>
        <p:sp>
          <p:nvSpPr>
            <p:cNvPr id="10" name="文本框 9"/>
            <p:cNvSpPr txBox="1"/>
            <p:nvPr/>
          </p:nvSpPr>
          <p:spPr>
            <a:xfrm>
              <a:off x="1878708" y="1136911"/>
              <a:ext cx="826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+mn-ea"/>
                  <a:ea typeface="+mn-ea"/>
                </a:rPr>
                <a:t>采用分级管理机制，对用户进行授权，不同级别的用户只能访问相应级别的资源</a:t>
              </a:r>
            </a:p>
          </p:txBody>
        </p:sp>
        <p:pic>
          <p:nvPicPr>
            <p:cNvPr id="11" name="图形 10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911424" y="2590452"/>
            <a:ext cx="4713990" cy="374340"/>
            <a:chOff x="1504368" y="1131903"/>
            <a:chExt cx="4713990" cy="374340"/>
          </a:xfrm>
        </p:grpSpPr>
        <p:sp>
          <p:nvSpPr>
            <p:cNvPr id="13" name="文本框 12"/>
            <p:cNvSpPr txBox="1"/>
            <p:nvPr/>
          </p:nvSpPr>
          <p:spPr>
            <a:xfrm>
              <a:off x="1878708" y="1136911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+mn-ea"/>
                  <a:ea typeface="+mn-ea"/>
                </a:rPr>
                <a:t>对于特殊操作，需第二人授权后方能进行</a:t>
              </a:r>
            </a:p>
          </p:txBody>
        </p:sp>
        <p:pic>
          <p:nvPicPr>
            <p:cNvPr id="14" name="图形 13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11424" y="3047716"/>
            <a:ext cx="7483979" cy="374340"/>
            <a:chOff x="1504368" y="1131903"/>
            <a:chExt cx="7483979" cy="374340"/>
          </a:xfrm>
        </p:grpSpPr>
        <p:sp>
          <p:nvSpPr>
            <p:cNvPr id="16" name="文本框 15"/>
            <p:cNvSpPr txBox="1"/>
            <p:nvPr/>
          </p:nvSpPr>
          <p:spPr>
            <a:xfrm>
              <a:off x="1878708" y="1136911"/>
              <a:ext cx="7109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+mn-ea"/>
                  <a:ea typeface="+mn-ea"/>
                </a:rPr>
                <a:t>当用户登录成功后，会将原先会话注销，并新建当前用户的一个会话</a:t>
              </a:r>
            </a:p>
          </p:txBody>
        </p:sp>
        <p:pic>
          <p:nvPicPr>
            <p:cNvPr id="17" name="图形 16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911424" y="3504980"/>
            <a:ext cx="4021492" cy="374340"/>
            <a:chOff x="1504368" y="1131903"/>
            <a:chExt cx="4021492" cy="374340"/>
          </a:xfrm>
        </p:grpSpPr>
        <p:sp>
          <p:nvSpPr>
            <p:cNvPr id="19" name="文本框 18"/>
            <p:cNvSpPr txBox="1"/>
            <p:nvPr/>
          </p:nvSpPr>
          <p:spPr>
            <a:xfrm>
              <a:off x="1878708" y="1136911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对参数进行加密以防止参数被篡改</a:t>
              </a:r>
              <a:endPara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形 19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911424" y="3962244"/>
            <a:ext cx="4944822" cy="374340"/>
            <a:chOff x="1504368" y="1131903"/>
            <a:chExt cx="4944822" cy="374340"/>
          </a:xfrm>
        </p:grpSpPr>
        <p:sp>
          <p:nvSpPr>
            <p:cNvPr id="22" name="文本框 21"/>
            <p:cNvSpPr txBox="1"/>
            <p:nvPr/>
          </p:nvSpPr>
          <p:spPr>
            <a:xfrm>
              <a:off x="1878708" y="1136911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通过接口传输的需保密数据进行加密后传输</a:t>
              </a:r>
            </a:p>
          </p:txBody>
        </p:sp>
        <p:pic>
          <p:nvPicPr>
            <p:cNvPr id="23" name="图形 22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911424" y="4419508"/>
            <a:ext cx="4252325" cy="374340"/>
            <a:chOff x="1504368" y="1131903"/>
            <a:chExt cx="4252325" cy="374340"/>
          </a:xfrm>
        </p:grpSpPr>
        <p:sp>
          <p:nvSpPr>
            <p:cNvPr id="26" name="文本框 25"/>
            <p:cNvSpPr txBox="1"/>
            <p:nvPr/>
          </p:nvSpPr>
          <p:spPr>
            <a:xfrm>
              <a:off x="1878708" y="1136911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针对有保密要求的数据进行加密存放</a:t>
              </a:r>
            </a:p>
          </p:txBody>
        </p:sp>
        <p:pic>
          <p:nvPicPr>
            <p:cNvPr id="27" name="图形 26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11424" y="4876772"/>
            <a:ext cx="5406487" cy="374340"/>
            <a:chOff x="1504368" y="1131903"/>
            <a:chExt cx="5406487" cy="374340"/>
          </a:xfrm>
        </p:grpSpPr>
        <p:sp>
          <p:nvSpPr>
            <p:cNvPr id="29" name="文本框 28"/>
            <p:cNvSpPr txBox="1"/>
            <p:nvPr/>
          </p:nvSpPr>
          <p:spPr>
            <a:xfrm>
              <a:off x="1878708" y="1136911"/>
              <a:ext cx="5032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在界面展示中对有保密要求的数据进行脱敏显示</a:t>
              </a:r>
            </a:p>
          </p:txBody>
        </p:sp>
        <p:pic>
          <p:nvPicPr>
            <p:cNvPr id="30" name="图形 29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911424" y="5334032"/>
            <a:ext cx="6098984" cy="374340"/>
            <a:chOff x="1504368" y="1131903"/>
            <a:chExt cx="6098984" cy="374340"/>
          </a:xfrm>
        </p:grpSpPr>
        <p:sp>
          <p:nvSpPr>
            <p:cNvPr id="32" name="文本框 31"/>
            <p:cNvSpPr txBox="1"/>
            <p:nvPr/>
          </p:nvSpPr>
          <p:spPr>
            <a:xfrm>
              <a:off x="1878708" y="1136911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对有保密要求的数据进行特殊操作时，需进行双人控制</a:t>
              </a:r>
            </a:p>
          </p:txBody>
        </p:sp>
        <p:pic>
          <p:nvPicPr>
            <p:cNvPr id="33" name="图形 32" descr="锁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68" y="1131903"/>
              <a:ext cx="374340" cy="3743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627380" y="44513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在应用和数据层面，针对融创项目的特有控制点如下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7380" y="2552065"/>
            <a:ext cx="73863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使用预编译语句集 防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SQL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注入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对参数进行加密以防止参数被篡改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防客户端的重复提交机制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在服务端对表单录入数据进行完整性和合法性的验证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1492885"/>
            <a:ext cx="4110355" cy="3218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7380" y="49085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参数操作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0720" y="2120265"/>
            <a:ext cx="682942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服务器 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IP 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验证：服务提供方需要对服务请求方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IP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验证，只有来自合法已注册的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IP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的请求服务才会被接受和处理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请求数据验证：将所有的请求的业务数据按照先后顺序进行拼接，再加上请求方的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IP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地址、请求时间和秘钥，然后经过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32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位</a:t>
            </a:r>
            <a:r>
              <a:rPr lang="en-US" altLang="zh-CN" sz="1800" b="0" dirty="0">
                <a:latin typeface="苹方-简" panose="020B0400000000000000" charset="-122"/>
                <a:ea typeface="苹方-简" panose="020B0400000000000000" charset="-122"/>
              </a:rPr>
              <a:t>MD5</a:t>
            </a: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摘要后形成签名；服务提供方按照同样的算法进行签名验证</a:t>
            </a:r>
            <a:endParaRPr lang="en-US" altLang="zh-CN" sz="18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latin typeface="苹方-简" panose="020B0400000000000000" charset="-122"/>
                <a:ea typeface="苹方-简" panose="020B0400000000000000" charset="-122"/>
              </a:rPr>
              <a:t>需保密数据进行加密后传输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80" y="2576830"/>
            <a:ext cx="3091815" cy="23101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0720" y="48069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集成接口安全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0720" y="2860040"/>
            <a:ext cx="5951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传送过程中为了保证数据的安全，可以绑定应用层和传输层的各种协议，比如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HTTPS</a:t>
            </a: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、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SSL</a:t>
            </a: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455" y="2105660"/>
            <a:ext cx="3137535" cy="3046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0720" y="48069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传输加密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4370" y="2345055"/>
            <a:ext cx="541274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针对有保密要求的数据进行加密存放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根据业务需要，在界面展示中对有保密要求的数据进行脱敏显示（如电话号码中间</a:t>
            </a:r>
            <a:r>
              <a:rPr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4</a:t>
            </a: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位以*号显示）</a:t>
            </a:r>
            <a:endParaRPr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对有保密要求的数据进行特殊操作时，需进行双人控制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90" y="2068830"/>
            <a:ext cx="3334385" cy="3334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0720" y="46926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保密数据保护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0720" y="2540635"/>
            <a:ext cx="6184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90204" pitchFamily="34" charset="0"/>
              <a:buChar char="•"/>
              <a:defRPr sz="1800" b="0">
                <a:latin typeface="+mn-ea"/>
                <a:ea typeface="+mn-ea"/>
              </a:defRPr>
            </a:lvl1pPr>
          </a:lstStyle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系统提供用户的登入日志</a:t>
            </a:r>
          </a:p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对功能操作提供操作日志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保存系统关键数据的访问和操作的日志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</a:rPr>
              <a:t>系统日志可提供按不同级别不同格式的日志输出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0720" y="54927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日志与审计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70" y="2301240"/>
            <a:ext cx="3624580" cy="2939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278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rgbClr val="F19500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一、</a:t>
            </a:r>
            <a:r>
              <a:rPr lang="zh-CN" altLang="en-US" sz="2400" b="1" kern="1400" dirty="0">
                <a:solidFill>
                  <a:srgbClr val="F19500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总体架构</a:t>
            </a:r>
            <a:endParaRPr lang="en-US" altLang="zh-CN" sz="2400" kern="1400" dirty="0">
              <a:solidFill>
                <a:srgbClr val="F19500"/>
              </a:solidFill>
              <a:uFillTx/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chemeClr val="tx1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b="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chemeClr val="tx1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chemeClr val="tx1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b="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chemeClr val="tx1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b="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400" dirty="0">
                <a:solidFill>
                  <a:schemeClr val="tx1"/>
                </a:solidFill>
                <a:uFillTx/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405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一、总体架构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195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  <a:endParaRPr lang="zh-CN" altLang="en-US" sz="2400" b="1" kern="1400" dirty="0">
              <a:solidFill>
                <a:srgbClr val="F19500"/>
              </a:solidFill>
              <a:uFillTx/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过程 4"/>
          <p:cNvSpPr/>
          <p:nvPr/>
        </p:nvSpPr>
        <p:spPr>
          <a:xfrm>
            <a:off x="1883410" y="4347210"/>
            <a:ext cx="1028065" cy="699135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兰亭黑-简" panose="02000000000000000000" charset="-122"/>
                <a:ea typeface="兰亭黑-简" panose="02000000000000000000" charset="-122"/>
              </a:rPr>
              <a:t>F5</a:t>
            </a:r>
            <a:r>
              <a:rPr lang="zh-CN" altLang="en-US" b="1">
                <a:latin typeface="兰亭黑-简" panose="02000000000000000000" charset="-122"/>
                <a:ea typeface="兰亭黑-简" panose="02000000000000000000" charset="-122"/>
              </a:rPr>
              <a:t>负载均衡</a:t>
            </a:r>
          </a:p>
        </p:txBody>
      </p:sp>
      <p:pic>
        <p:nvPicPr>
          <p:cNvPr id="6" name="图片 5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5" y="2089785"/>
            <a:ext cx="709930" cy="709930"/>
          </a:xfrm>
          <a:prstGeom prst="rect">
            <a:avLst/>
          </a:prstGeom>
        </p:spPr>
      </p:pic>
      <p:pic>
        <p:nvPicPr>
          <p:cNvPr id="7" name="图片 6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810" y="2070100"/>
            <a:ext cx="709930" cy="709930"/>
          </a:xfrm>
          <a:prstGeom prst="rect">
            <a:avLst/>
          </a:prstGeom>
        </p:spPr>
      </p:pic>
      <p:pic>
        <p:nvPicPr>
          <p:cNvPr id="8" name="图片 7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2073910"/>
            <a:ext cx="709930" cy="70993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21860" y="2786380"/>
            <a:ext cx="8578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k8s master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883910" y="2786380"/>
            <a:ext cx="8578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k8s master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039610" y="2842260"/>
            <a:ext cx="8578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k8s master</a:t>
            </a:r>
          </a:p>
        </p:txBody>
      </p:sp>
      <p:sp>
        <p:nvSpPr>
          <p:cNvPr id="36" name="矩形 35"/>
          <p:cNvSpPr/>
          <p:nvPr/>
        </p:nvSpPr>
        <p:spPr>
          <a:xfrm>
            <a:off x="4133215" y="1711325"/>
            <a:ext cx="4184015" cy="157416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70" y="4272280"/>
            <a:ext cx="709930" cy="709930"/>
          </a:xfrm>
          <a:prstGeom prst="rect">
            <a:avLst/>
          </a:prstGeom>
        </p:spPr>
      </p:pic>
      <p:pic>
        <p:nvPicPr>
          <p:cNvPr id="39" name="图片 38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10" y="4264025"/>
            <a:ext cx="709930" cy="70993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116705" y="3976370"/>
            <a:ext cx="4270375" cy="174180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6725920" y="4992370"/>
            <a:ext cx="7397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/>
              <a:t>k8s node</a:t>
            </a:r>
          </a:p>
          <a:p>
            <a:pPr algn="l"/>
            <a:r>
              <a:rPr lang="en-US" altLang="zh-CN" sz="1200" dirty="0"/>
              <a:t>Docker</a:t>
            </a:r>
          </a:p>
          <a:p>
            <a:pPr algn="l"/>
            <a:r>
              <a:rPr lang="zh-CN" altLang="en-US" sz="1200" dirty="0"/>
              <a:t>微服务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174490" y="4022725"/>
            <a:ext cx="547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12</a:t>
            </a:r>
            <a:r>
              <a:rPr lang="zh-CN" altLang="en-US" sz="1200" dirty="0"/>
              <a:t>台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7522527" y="4992053"/>
            <a:ext cx="7397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k8s node</a:t>
            </a:r>
          </a:p>
          <a:p>
            <a:r>
              <a:rPr lang="en-US" altLang="zh-CN" sz="1200" dirty="0"/>
              <a:t>Docker</a:t>
            </a:r>
          </a:p>
          <a:p>
            <a:r>
              <a:rPr lang="zh-CN" altLang="en-US" sz="1200" dirty="0"/>
              <a:t>微服务</a:t>
            </a:r>
          </a:p>
        </p:txBody>
      </p:sp>
      <p:sp>
        <p:nvSpPr>
          <p:cNvPr id="75" name="矩形 74"/>
          <p:cNvSpPr/>
          <p:nvPr/>
        </p:nvSpPr>
        <p:spPr>
          <a:xfrm>
            <a:off x="3871595" y="1339215"/>
            <a:ext cx="4707890" cy="460946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8" name="图片 77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110" y="1678940"/>
            <a:ext cx="709930" cy="709930"/>
          </a:xfrm>
          <a:prstGeom prst="rect">
            <a:avLst/>
          </a:prstGeom>
        </p:spPr>
      </p:pic>
      <p:pic>
        <p:nvPicPr>
          <p:cNvPr id="79" name="图片 78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605" y="1678940"/>
            <a:ext cx="709930" cy="709930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9315132" y="2388870"/>
            <a:ext cx="7632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mysql </a:t>
            </a:r>
            <a:r>
              <a:rPr lang="zh-CN" altLang="en-US" sz="1200" dirty="0"/>
              <a:t>主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954701" y="2388730"/>
            <a:ext cx="7632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mysql </a:t>
            </a:r>
            <a:r>
              <a:rPr lang="zh-CN" altLang="en-US" sz="1200" dirty="0"/>
              <a:t>备</a:t>
            </a:r>
          </a:p>
        </p:txBody>
      </p:sp>
      <p:sp>
        <p:nvSpPr>
          <p:cNvPr id="84" name="矩形 83"/>
          <p:cNvSpPr/>
          <p:nvPr/>
        </p:nvSpPr>
        <p:spPr>
          <a:xfrm>
            <a:off x="9203055" y="1342390"/>
            <a:ext cx="2468245" cy="138239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222740" y="1357386"/>
            <a:ext cx="2409825" cy="294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数据库服务器</a:t>
            </a:r>
          </a:p>
        </p:txBody>
      </p:sp>
      <p:pic>
        <p:nvPicPr>
          <p:cNvPr id="11" name="图片 10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210" y="3312795"/>
            <a:ext cx="709930" cy="709930"/>
          </a:xfrm>
          <a:prstGeom prst="rect">
            <a:avLst/>
          </a:prstGeom>
        </p:spPr>
      </p:pic>
      <p:pic>
        <p:nvPicPr>
          <p:cNvPr id="12" name="图片 11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850" y="3312795"/>
            <a:ext cx="709930" cy="7099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336087" y="4022725"/>
            <a:ext cx="5467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Redis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5671" y="4022585"/>
            <a:ext cx="5467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Redis</a:t>
            </a:r>
          </a:p>
        </p:txBody>
      </p:sp>
      <p:sp>
        <p:nvSpPr>
          <p:cNvPr id="15" name="矩形 14"/>
          <p:cNvSpPr/>
          <p:nvPr/>
        </p:nvSpPr>
        <p:spPr>
          <a:xfrm>
            <a:off x="9258300" y="2976245"/>
            <a:ext cx="2468245" cy="138239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277985" y="2991241"/>
            <a:ext cx="2409825" cy="294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数据缓存服务器</a:t>
            </a:r>
          </a:p>
        </p:txBody>
      </p:sp>
      <p:pic>
        <p:nvPicPr>
          <p:cNvPr id="17" name="图片 16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410" y="4874895"/>
            <a:ext cx="709930" cy="709930"/>
          </a:xfrm>
          <a:prstGeom prst="rect">
            <a:avLst/>
          </a:prstGeom>
        </p:spPr>
      </p:pic>
      <p:pic>
        <p:nvPicPr>
          <p:cNvPr id="18" name="图片 17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40" y="4909185"/>
            <a:ext cx="709930" cy="7099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285287" y="5584825"/>
            <a:ext cx="4457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MQ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079161" y="5618975"/>
            <a:ext cx="4457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MQ</a:t>
            </a:r>
          </a:p>
        </p:txBody>
      </p:sp>
      <p:sp>
        <p:nvSpPr>
          <p:cNvPr id="21" name="矩形 20"/>
          <p:cNvSpPr/>
          <p:nvPr/>
        </p:nvSpPr>
        <p:spPr>
          <a:xfrm>
            <a:off x="9241790" y="4538345"/>
            <a:ext cx="2468245" cy="138239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261475" y="4553341"/>
            <a:ext cx="2409825" cy="294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消息队列服务器</a:t>
            </a:r>
          </a:p>
        </p:txBody>
      </p:sp>
      <p:sp>
        <p:nvSpPr>
          <p:cNvPr id="86" name="矩形 85"/>
          <p:cNvSpPr/>
          <p:nvPr/>
        </p:nvSpPr>
        <p:spPr>
          <a:xfrm>
            <a:off x="3824605" y="1341120"/>
            <a:ext cx="4755515" cy="294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应用服务器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4277995" y="1711325"/>
            <a:ext cx="547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r>
              <a:rPr lang="zh-CN" altLang="en-US" sz="1200" dirty="0"/>
              <a:t>台</a:t>
            </a:r>
          </a:p>
        </p:txBody>
      </p:sp>
      <p:sp>
        <p:nvSpPr>
          <p:cNvPr id="90" name="矩形 89"/>
          <p:cNvSpPr/>
          <p:nvPr/>
        </p:nvSpPr>
        <p:spPr>
          <a:xfrm>
            <a:off x="3496310" y="988060"/>
            <a:ext cx="8463280" cy="508762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3449320" y="965835"/>
            <a:ext cx="1174115" cy="294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兰亭黑-简" panose="02000000000000000000" charset="-122"/>
                <a:ea typeface="兰亭黑-简" panose="02000000000000000000" charset="-122"/>
              </a:rPr>
              <a:t>本地机房</a:t>
            </a:r>
          </a:p>
        </p:txBody>
      </p:sp>
      <p:sp>
        <p:nvSpPr>
          <p:cNvPr id="3" name="左右箭头 2"/>
          <p:cNvSpPr/>
          <p:nvPr/>
        </p:nvSpPr>
        <p:spPr>
          <a:xfrm>
            <a:off x="8688070" y="2273300"/>
            <a:ext cx="431800" cy="75565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左右箭头 8"/>
          <p:cNvSpPr/>
          <p:nvPr/>
        </p:nvSpPr>
        <p:spPr>
          <a:xfrm>
            <a:off x="8705850" y="3763645"/>
            <a:ext cx="431800" cy="75565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左右箭头 9"/>
          <p:cNvSpPr/>
          <p:nvPr/>
        </p:nvSpPr>
        <p:spPr>
          <a:xfrm>
            <a:off x="8691880" y="5126990"/>
            <a:ext cx="431800" cy="75565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左右箭头 23"/>
          <p:cNvSpPr/>
          <p:nvPr/>
        </p:nvSpPr>
        <p:spPr>
          <a:xfrm>
            <a:off x="1421130" y="4635500"/>
            <a:ext cx="431800" cy="75565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上下箭头 24"/>
          <p:cNvSpPr/>
          <p:nvPr/>
        </p:nvSpPr>
        <p:spPr>
          <a:xfrm>
            <a:off x="6023610" y="3285490"/>
            <a:ext cx="144145" cy="647700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70306050509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8290" y="2047240"/>
            <a:ext cx="1050925" cy="300736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28" y="2146356"/>
            <a:ext cx="566029" cy="621315"/>
          </a:xfrm>
          <a:prstGeom prst="rect">
            <a:avLst/>
          </a:prstGeom>
        </p:spPr>
      </p:pic>
      <p:pic>
        <p:nvPicPr>
          <p:cNvPr id="28" name="Picture 2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99" y="2883570"/>
            <a:ext cx="652826" cy="636596"/>
          </a:xfrm>
          <a:prstGeom prst="rect">
            <a:avLst/>
          </a:prstGeom>
        </p:spPr>
      </p:pic>
      <p:pic>
        <p:nvPicPr>
          <p:cNvPr id="29" name="Picture 2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97" y="3719238"/>
            <a:ext cx="578216" cy="579431"/>
          </a:xfrm>
          <a:prstGeom prst="rect">
            <a:avLst/>
          </a:prstGeom>
        </p:spPr>
      </p:pic>
      <p:pic>
        <p:nvPicPr>
          <p:cNvPr id="30" name="Picture 2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66" y="4397344"/>
            <a:ext cx="601998" cy="58505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0720" y="48069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服务器部署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pic>
        <p:nvPicPr>
          <p:cNvPr id="23" name="图片 22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70" y="4264025"/>
            <a:ext cx="709930" cy="7099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700905" y="4997450"/>
            <a:ext cx="7397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/>
              <a:t>k8s node</a:t>
            </a:r>
          </a:p>
          <a:p>
            <a:pPr algn="l"/>
            <a:r>
              <a:rPr lang="en-US" altLang="zh-CN" sz="1200" dirty="0"/>
              <a:t>ingress</a:t>
            </a:r>
          </a:p>
          <a:p>
            <a:pPr algn="l"/>
            <a:r>
              <a:rPr lang="en-US" altLang="zh-CN" sz="1200" dirty="0"/>
              <a:t>Docker</a:t>
            </a:r>
          </a:p>
          <a:p>
            <a:pPr algn="l"/>
            <a:endParaRPr lang="zh-CN" altLang="en-US" sz="1200" dirty="0"/>
          </a:p>
        </p:txBody>
      </p:sp>
      <p:pic>
        <p:nvPicPr>
          <p:cNvPr id="32" name="图片 31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130" y="4251325"/>
            <a:ext cx="709930" cy="7099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694045" y="4956810"/>
            <a:ext cx="7397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/>
              <a:t>k8s node</a:t>
            </a:r>
          </a:p>
          <a:p>
            <a:pPr algn="l"/>
            <a:r>
              <a:rPr lang="en-US" altLang="zh-CN" sz="1200" dirty="0"/>
              <a:t>ingress</a:t>
            </a:r>
          </a:p>
          <a:p>
            <a:pPr algn="l"/>
            <a:r>
              <a:rPr lang="en-US" altLang="zh-CN" sz="1200" dirty="0"/>
              <a:t>Docker</a:t>
            </a:r>
          </a:p>
          <a:p>
            <a:pPr algn="l"/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4700905" y="4264025"/>
            <a:ext cx="1858010" cy="1373505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左右箭头 41"/>
          <p:cNvSpPr/>
          <p:nvPr/>
        </p:nvSpPr>
        <p:spPr>
          <a:xfrm>
            <a:off x="2941955" y="4621530"/>
            <a:ext cx="1739900" cy="75565"/>
          </a:xfrm>
          <a:prstGeom prst="leftRightArrow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345" y="1703070"/>
            <a:ext cx="709930" cy="70993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0007917" y="2378710"/>
            <a:ext cx="73533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mysql </a:t>
            </a:r>
            <a:r>
              <a:rPr lang="zh-CN" altLang="en-US" sz="1200" dirty="0"/>
              <a:t>备</a:t>
            </a:r>
          </a:p>
        </p:txBody>
      </p:sp>
      <p:pic>
        <p:nvPicPr>
          <p:cNvPr id="47" name="图片 46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010" y="3302635"/>
            <a:ext cx="709930" cy="70993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0148887" y="4012565"/>
            <a:ext cx="5467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Redis</a:t>
            </a:r>
          </a:p>
        </p:txBody>
      </p:sp>
      <p:pic>
        <p:nvPicPr>
          <p:cNvPr id="49" name="图片 48" descr="serv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385" y="4874895"/>
            <a:ext cx="709930" cy="70993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0228262" y="5584825"/>
            <a:ext cx="4457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MQ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720" y="480695"/>
            <a:ext cx="8615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性能指标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1510665" y="1162685"/>
          <a:ext cx="9388475" cy="478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并行项目数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1000个</a:t>
                      </a:r>
                    </a:p>
                  </a:txBody>
                  <a:tcP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中介机构数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2万个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机构经纪人数量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5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0万个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个人经纪人数量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500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案场用户数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10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万个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自销渠道用户数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2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0万个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月报备量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10万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客户数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2000万组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响应时间(Response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1~3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吞吐量(Throughput)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2000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请求</a:t>
                      </a:r>
                      <a:r>
                        <a:rPr lang="en-US" altLang="zh-CN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/</a:t>
                      </a:r>
                      <a:r>
                        <a:rPr lang="zh-CN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苹方-简" panose="020B0400000000000000" charset="-122"/>
                          <a:ea typeface="苹方-简" panose="020B0400000000000000" charset="-122"/>
                        </a:rPr>
                        <a:t>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9841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总体架构</a:t>
            </a:r>
          </a:p>
        </p:txBody>
      </p:sp>
      <p:sp>
        <p:nvSpPr>
          <p:cNvPr id="9" name="矩形 82"/>
          <p:cNvSpPr>
            <a:spLocks noChangeArrowheads="1"/>
          </p:cNvSpPr>
          <p:nvPr/>
        </p:nvSpPr>
        <p:spPr bwMode="auto">
          <a:xfrm>
            <a:off x="1165726" y="4246225"/>
            <a:ext cx="784489" cy="715048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数据层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10" name="矩形 82"/>
          <p:cNvSpPr>
            <a:spLocks noChangeArrowheads="1"/>
          </p:cNvSpPr>
          <p:nvPr/>
        </p:nvSpPr>
        <p:spPr bwMode="auto">
          <a:xfrm>
            <a:off x="1165726" y="5078057"/>
            <a:ext cx="784489" cy="823663"/>
          </a:xfrm>
          <a:prstGeom prst="roundRect">
            <a:avLst>
              <a:gd name="adj" fmla="val 747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基础层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12" name="Rounded Rectangle 118"/>
          <p:cNvSpPr/>
          <p:nvPr/>
        </p:nvSpPr>
        <p:spPr bwMode="auto">
          <a:xfrm>
            <a:off x="2451100" y="5193030"/>
            <a:ext cx="1093470" cy="54292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SAP</a:t>
            </a:r>
          </a:p>
        </p:txBody>
      </p:sp>
      <p:sp>
        <p:nvSpPr>
          <p:cNvPr id="15" name="Rounded Rectangle 122"/>
          <p:cNvSpPr/>
          <p:nvPr/>
        </p:nvSpPr>
        <p:spPr bwMode="auto">
          <a:xfrm>
            <a:off x="4018915" y="5243195"/>
            <a:ext cx="1093470" cy="49276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IDM</a:t>
            </a:r>
          </a:p>
        </p:txBody>
      </p:sp>
      <p:sp>
        <p:nvSpPr>
          <p:cNvPr id="18" name="Rounded Rectangle 128"/>
          <p:cNvSpPr/>
          <p:nvPr/>
        </p:nvSpPr>
        <p:spPr bwMode="auto">
          <a:xfrm>
            <a:off x="5512435" y="5244465"/>
            <a:ext cx="1093470" cy="49212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OSS</a:t>
            </a:r>
          </a:p>
        </p:txBody>
      </p:sp>
      <p:sp>
        <p:nvSpPr>
          <p:cNvPr id="20" name="矩形 82"/>
          <p:cNvSpPr>
            <a:spLocks noChangeArrowheads="1"/>
          </p:cNvSpPr>
          <p:nvPr/>
        </p:nvSpPr>
        <p:spPr bwMode="auto">
          <a:xfrm>
            <a:off x="2143820" y="1405920"/>
            <a:ext cx="9327013" cy="1247866"/>
          </a:xfrm>
          <a:prstGeom prst="roundRect">
            <a:avLst>
              <a:gd name="adj" fmla="val 7239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txBody>
          <a:bodyPr anchor="t"/>
          <a:lstStyle/>
          <a:p>
            <a:pPr algn="ctr" eaLnBrk="1" hangingPunct="1"/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24" name="矩形 82"/>
          <p:cNvSpPr>
            <a:spLocks noChangeArrowheads="1"/>
          </p:cNvSpPr>
          <p:nvPr/>
        </p:nvSpPr>
        <p:spPr bwMode="auto">
          <a:xfrm>
            <a:off x="1178272" y="1405920"/>
            <a:ext cx="784489" cy="1249770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对客层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25" name="矩形 82"/>
          <p:cNvSpPr>
            <a:spLocks noChangeArrowheads="1"/>
          </p:cNvSpPr>
          <p:nvPr/>
        </p:nvSpPr>
        <p:spPr bwMode="auto">
          <a:xfrm>
            <a:off x="1184502" y="2745345"/>
            <a:ext cx="784489" cy="1411225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服务层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29" name="Rounded Rectangle 3"/>
          <p:cNvSpPr/>
          <p:nvPr/>
        </p:nvSpPr>
        <p:spPr bwMode="auto">
          <a:xfrm>
            <a:off x="2451100" y="1621790"/>
            <a:ext cx="1741805" cy="30289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幸福通集团小程序</a:t>
            </a:r>
          </a:p>
        </p:txBody>
      </p:sp>
      <p:sp>
        <p:nvSpPr>
          <p:cNvPr id="30" name="Rounded Rectangle 77"/>
          <p:cNvSpPr/>
          <p:nvPr/>
        </p:nvSpPr>
        <p:spPr bwMode="auto">
          <a:xfrm>
            <a:off x="5116195" y="1621790"/>
            <a:ext cx="1626870" cy="30289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幸福通西南小程序</a:t>
            </a:r>
          </a:p>
        </p:txBody>
      </p:sp>
      <p:sp>
        <p:nvSpPr>
          <p:cNvPr id="28" name="Rounded Rectangle 98"/>
          <p:cNvSpPr/>
          <p:nvPr/>
        </p:nvSpPr>
        <p:spPr bwMode="auto">
          <a:xfrm>
            <a:off x="7604590" y="1621944"/>
            <a:ext cx="1424344" cy="30301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幸福通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-</a:t>
            </a: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个人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APP</a:t>
            </a:r>
          </a:p>
        </p:txBody>
      </p:sp>
      <p:sp>
        <p:nvSpPr>
          <p:cNvPr id="34" name="Rounded Rectangle 136"/>
          <p:cNvSpPr/>
          <p:nvPr/>
        </p:nvSpPr>
        <p:spPr bwMode="auto">
          <a:xfrm>
            <a:off x="7077710" y="5245100"/>
            <a:ext cx="1093470" cy="49085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PUSH</a:t>
            </a:r>
          </a:p>
        </p:txBody>
      </p:sp>
      <p:sp>
        <p:nvSpPr>
          <p:cNvPr id="35" name="Rounded Rectangle 140"/>
          <p:cNvSpPr/>
          <p:nvPr/>
        </p:nvSpPr>
        <p:spPr bwMode="auto">
          <a:xfrm>
            <a:off x="10019665" y="5245735"/>
            <a:ext cx="1093470" cy="4902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………</a:t>
            </a:r>
            <a:endParaRPr kumimoji="1" 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2143821" y="5083453"/>
            <a:ext cx="9327012" cy="818267"/>
          </a:xfrm>
          <a:prstGeom prst="roundRect">
            <a:avLst>
              <a:gd name="adj" fmla="val 6640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miter lim="800000"/>
          </a:ln>
          <a:effectLst/>
        </p:spPr>
        <p:txBody>
          <a:bodyPr anchor="b"/>
          <a:lstStyle/>
          <a:p>
            <a:pPr algn="ctr"/>
            <a:endParaRPr lang="zh-CN" altLang="zh-CN" sz="1200" b="1">
              <a:solidFill>
                <a:srgbClr val="000000"/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37" name="Left Brace 36"/>
          <p:cNvSpPr/>
          <p:nvPr/>
        </p:nvSpPr>
        <p:spPr bwMode="auto">
          <a:xfrm>
            <a:off x="866928" y="2809721"/>
            <a:ext cx="139283" cy="2144006"/>
          </a:xfrm>
          <a:prstGeom prst="leftBrace">
            <a:avLst>
              <a:gd name="adj1" fmla="val 164957"/>
              <a:gd name="adj2" fmla="val 50000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43104" y="38415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中台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Left Brace 38"/>
          <p:cNvSpPr/>
          <p:nvPr/>
        </p:nvSpPr>
        <p:spPr bwMode="auto">
          <a:xfrm>
            <a:off x="866928" y="1405921"/>
            <a:ext cx="129319" cy="1247866"/>
          </a:xfrm>
          <a:prstGeom prst="leftBrace">
            <a:avLst>
              <a:gd name="adj1" fmla="val 164957"/>
              <a:gd name="adj2" fmla="val 50000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543104" y="18892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前台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585954" y="535138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后台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2415540" y="4110355"/>
            <a:ext cx="8703945" cy="730250"/>
          </a:xfrm>
          <a:prstGeom prst="roundRect">
            <a:avLst>
              <a:gd name="adj" fmla="val 6640"/>
            </a:avLst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softEdge rad="12700"/>
          </a:effectLst>
        </p:spPr>
        <p:txBody>
          <a:bodyPr anchor="t"/>
          <a:lstStyle/>
          <a:p>
            <a:pPr algn="ctr"/>
            <a:endParaRPr lang="zh-CN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75" name="Arrow: Right 74"/>
          <p:cNvSpPr/>
          <p:nvPr/>
        </p:nvSpPr>
        <p:spPr>
          <a:xfrm rot="16200000">
            <a:off x="6094597" y="2505141"/>
            <a:ext cx="256786" cy="25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Arrow: Right 78"/>
          <p:cNvSpPr/>
          <p:nvPr/>
        </p:nvSpPr>
        <p:spPr>
          <a:xfrm rot="16200000">
            <a:off x="6844176" y="4935703"/>
            <a:ext cx="256786" cy="25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Rounded Rectangle 98"/>
          <p:cNvSpPr/>
          <p:nvPr/>
        </p:nvSpPr>
        <p:spPr bwMode="auto">
          <a:xfrm>
            <a:off x="9750842" y="1621944"/>
            <a:ext cx="1424344" cy="30301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幸福通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-</a:t>
            </a: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机构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APP</a:t>
            </a:r>
          </a:p>
        </p:txBody>
      </p:sp>
      <p:sp>
        <p:nvSpPr>
          <p:cNvPr id="82" name="Rounded Rectangle 102"/>
          <p:cNvSpPr/>
          <p:nvPr/>
        </p:nvSpPr>
        <p:spPr bwMode="auto">
          <a:xfrm>
            <a:off x="2564130" y="416369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楼盘数据</a:t>
            </a:r>
          </a:p>
        </p:txBody>
      </p:sp>
      <p:sp>
        <p:nvSpPr>
          <p:cNvPr id="84" name="Rounded Rectangle 102"/>
          <p:cNvSpPr/>
          <p:nvPr/>
        </p:nvSpPr>
        <p:spPr bwMode="auto">
          <a:xfrm>
            <a:off x="2656205" y="2846705"/>
            <a:ext cx="503555" cy="10744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客户中台</a:t>
            </a:r>
          </a:p>
        </p:txBody>
      </p:sp>
      <p:sp>
        <p:nvSpPr>
          <p:cNvPr id="85" name="Rounded Rectangle 102"/>
          <p:cNvSpPr/>
          <p:nvPr/>
        </p:nvSpPr>
        <p:spPr bwMode="auto">
          <a:xfrm>
            <a:off x="3539490" y="2869565"/>
            <a:ext cx="503555" cy="103505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楼盘中台</a:t>
            </a:r>
          </a:p>
        </p:txBody>
      </p:sp>
      <p:sp>
        <p:nvSpPr>
          <p:cNvPr id="86" name="Rounded Rectangle 102"/>
          <p:cNvSpPr/>
          <p:nvPr/>
        </p:nvSpPr>
        <p:spPr bwMode="auto">
          <a:xfrm>
            <a:off x="4423075" y="2846839"/>
            <a:ext cx="503300" cy="107462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经纪人中台</a:t>
            </a:r>
          </a:p>
        </p:txBody>
      </p:sp>
      <p:sp>
        <p:nvSpPr>
          <p:cNvPr id="87" name="Rounded Rectangle 102"/>
          <p:cNvSpPr/>
          <p:nvPr/>
        </p:nvSpPr>
        <p:spPr bwMode="auto">
          <a:xfrm>
            <a:off x="5306533" y="2846839"/>
            <a:ext cx="503300" cy="107462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活动中台</a:t>
            </a:r>
          </a:p>
        </p:txBody>
      </p:sp>
      <p:sp>
        <p:nvSpPr>
          <p:cNvPr id="88" name="Rounded Rectangle 102"/>
          <p:cNvSpPr/>
          <p:nvPr/>
        </p:nvSpPr>
        <p:spPr bwMode="auto">
          <a:xfrm>
            <a:off x="6189991" y="2846839"/>
            <a:ext cx="503300" cy="107462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展厅中台</a:t>
            </a:r>
          </a:p>
        </p:txBody>
      </p:sp>
      <p:sp>
        <p:nvSpPr>
          <p:cNvPr id="89" name="Rounded Rectangle 102"/>
          <p:cNvSpPr/>
          <p:nvPr/>
        </p:nvSpPr>
        <p:spPr bwMode="auto">
          <a:xfrm>
            <a:off x="7073450" y="2846839"/>
            <a:ext cx="503300" cy="1074621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销渠中台</a:t>
            </a:r>
          </a:p>
        </p:txBody>
      </p:sp>
      <p:sp>
        <p:nvSpPr>
          <p:cNvPr id="90" name="Rectangle: Rounded Corners 89"/>
          <p:cNvSpPr/>
          <p:nvPr/>
        </p:nvSpPr>
        <p:spPr>
          <a:xfrm>
            <a:off x="2143125" y="2734310"/>
            <a:ext cx="9327515" cy="2249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Rounded Rectangle 98"/>
          <p:cNvSpPr/>
          <p:nvPr/>
        </p:nvSpPr>
        <p:spPr bwMode="auto">
          <a:xfrm>
            <a:off x="9734550" y="2107565"/>
            <a:ext cx="1440180" cy="30289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幸福通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-</a:t>
            </a: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展厅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APP</a:t>
            </a:r>
          </a:p>
        </p:txBody>
      </p:sp>
      <p:sp>
        <p:nvSpPr>
          <p:cNvPr id="5" name="Rounded Rectangle 98"/>
          <p:cNvSpPr/>
          <p:nvPr/>
        </p:nvSpPr>
        <p:spPr bwMode="auto">
          <a:xfrm>
            <a:off x="2415540" y="2107565"/>
            <a:ext cx="1777365" cy="30289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融客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+APP</a:t>
            </a:r>
          </a:p>
        </p:txBody>
      </p:sp>
      <p:sp>
        <p:nvSpPr>
          <p:cNvPr id="6" name="Rounded Rectangle 98"/>
          <p:cNvSpPr/>
          <p:nvPr/>
        </p:nvSpPr>
        <p:spPr bwMode="auto">
          <a:xfrm>
            <a:off x="5142230" y="2107565"/>
            <a:ext cx="1600835" cy="30289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ipad</a:t>
            </a: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接待台</a:t>
            </a: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APP</a:t>
            </a:r>
          </a:p>
        </p:txBody>
      </p:sp>
      <p:sp>
        <p:nvSpPr>
          <p:cNvPr id="7" name="Rounded Rectangle 98"/>
          <p:cNvSpPr/>
          <p:nvPr/>
        </p:nvSpPr>
        <p:spPr bwMode="auto">
          <a:xfrm>
            <a:off x="7636927" y="2091209"/>
            <a:ext cx="1424344" cy="30301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web</a:t>
            </a: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管理台</a:t>
            </a:r>
          </a:p>
        </p:txBody>
      </p:sp>
      <p:sp>
        <p:nvSpPr>
          <p:cNvPr id="11" name="Rounded Rectangle 102"/>
          <p:cNvSpPr/>
          <p:nvPr/>
        </p:nvSpPr>
        <p:spPr bwMode="auto">
          <a:xfrm>
            <a:off x="7917815" y="2846705"/>
            <a:ext cx="503555" cy="105791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判客中台</a:t>
            </a:r>
          </a:p>
        </p:txBody>
      </p:sp>
      <p:sp>
        <p:nvSpPr>
          <p:cNvPr id="14" name="Rounded Rectangle 102"/>
          <p:cNvSpPr/>
          <p:nvPr/>
        </p:nvSpPr>
        <p:spPr bwMode="auto">
          <a:xfrm>
            <a:off x="8690610" y="2846705"/>
            <a:ext cx="503555" cy="105791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规则中台</a:t>
            </a:r>
          </a:p>
        </p:txBody>
      </p:sp>
      <p:sp>
        <p:nvSpPr>
          <p:cNvPr id="17" name="Rounded Rectangle 102"/>
          <p:cNvSpPr/>
          <p:nvPr/>
        </p:nvSpPr>
        <p:spPr bwMode="auto">
          <a:xfrm>
            <a:off x="9463405" y="2846705"/>
            <a:ext cx="503555" cy="10585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报表中台</a:t>
            </a:r>
          </a:p>
        </p:txBody>
      </p:sp>
      <p:sp>
        <p:nvSpPr>
          <p:cNvPr id="21" name="Rounded Rectangle 102"/>
          <p:cNvSpPr/>
          <p:nvPr/>
        </p:nvSpPr>
        <p:spPr bwMode="auto">
          <a:xfrm>
            <a:off x="10324465" y="2868930"/>
            <a:ext cx="503555" cy="103568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运营中台</a:t>
            </a:r>
          </a:p>
        </p:txBody>
      </p:sp>
      <p:sp>
        <p:nvSpPr>
          <p:cNvPr id="56" name="Rounded Rectangle 102"/>
          <p:cNvSpPr/>
          <p:nvPr/>
        </p:nvSpPr>
        <p:spPr bwMode="auto">
          <a:xfrm>
            <a:off x="2547620" y="450596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销控数据</a:t>
            </a:r>
          </a:p>
        </p:txBody>
      </p:sp>
      <p:sp>
        <p:nvSpPr>
          <p:cNvPr id="63" name="Rounded Rectangle 102"/>
          <p:cNvSpPr/>
          <p:nvPr/>
        </p:nvSpPr>
        <p:spPr bwMode="auto">
          <a:xfrm>
            <a:off x="3767455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经纪人数据</a:t>
            </a:r>
          </a:p>
        </p:txBody>
      </p:sp>
      <p:sp>
        <p:nvSpPr>
          <p:cNvPr id="91" name="Rounded Rectangle 102"/>
          <p:cNvSpPr/>
          <p:nvPr/>
        </p:nvSpPr>
        <p:spPr bwMode="auto">
          <a:xfrm>
            <a:off x="3750945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报备数据</a:t>
            </a:r>
          </a:p>
        </p:txBody>
      </p:sp>
      <p:sp>
        <p:nvSpPr>
          <p:cNvPr id="92" name="Rounded Rectangle 102"/>
          <p:cNvSpPr/>
          <p:nvPr/>
        </p:nvSpPr>
        <p:spPr bwMode="auto">
          <a:xfrm>
            <a:off x="4987290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客户数据</a:t>
            </a:r>
          </a:p>
        </p:txBody>
      </p:sp>
      <p:sp>
        <p:nvSpPr>
          <p:cNvPr id="93" name="Rounded Rectangle 102"/>
          <p:cNvSpPr/>
          <p:nvPr/>
        </p:nvSpPr>
        <p:spPr bwMode="auto">
          <a:xfrm>
            <a:off x="4970780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跟进数据</a:t>
            </a:r>
          </a:p>
        </p:txBody>
      </p:sp>
      <p:sp>
        <p:nvSpPr>
          <p:cNvPr id="94" name="Rounded Rectangle 102"/>
          <p:cNvSpPr/>
          <p:nvPr/>
        </p:nvSpPr>
        <p:spPr bwMode="auto">
          <a:xfrm>
            <a:off x="6207125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成交数据</a:t>
            </a:r>
          </a:p>
        </p:txBody>
      </p:sp>
      <p:sp>
        <p:nvSpPr>
          <p:cNvPr id="95" name="Rounded Rectangle 102"/>
          <p:cNvSpPr/>
          <p:nvPr/>
        </p:nvSpPr>
        <p:spPr bwMode="auto">
          <a:xfrm>
            <a:off x="6190615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机构数据</a:t>
            </a:r>
          </a:p>
        </p:txBody>
      </p:sp>
      <p:sp>
        <p:nvSpPr>
          <p:cNvPr id="96" name="Rounded Rectangle 102"/>
          <p:cNvSpPr/>
          <p:nvPr/>
        </p:nvSpPr>
        <p:spPr bwMode="auto">
          <a:xfrm>
            <a:off x="7426960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展厅数据</a:t>
            </a:r>
          </a:p>
        </p:txBody>
      </p:sp>
      <p:sp>
        <p:nvSpPr>
          <p:cNvPr id="97" name="Rounded Rectangle 102"/>
          <p:cNvSpPr/>
          <p:nvPr/>
        </p:nvSpPr>
        <p:spPr bwMode="auto">
          <a:xfrm>
            <a:off x="7410450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自拓数据</a:t>
            </a:r>
          </a:p>
        </p:txBody>
      </p:sp>
      <p:sp>
        <p:nvSpPr>
          <p:cNvPr id="98" name="Rounded Rectangle 102"/>
          <p:cNvSpPr/>
          <p:nvPr/>
        </p:nvSpPr>
        <p:spPr bwMode="auto">
          <a:xfrm>
            <a:off x="8646795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活动数据</a:t>
            </a:r>
          </a:p>
        </p:txBody>
      </p:sp>
      <p:sp>
        <p:nvSpPr>
          <p:cNvPr id="99" name="Rounded Rectangle 102"/>
          <p:cNvSpPr/>
          <p:nvPr/>
        </p:nvSpPr>
        <p:spPr bwMode="auto">
          <a:xfrm>
            <a:off x="8630285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咨询数据</a:t>
            </a:r>
          </a:p>
        </p:txBody>
      </p:sp>
      <p:sp>
        <p:nvSpPr>
          <p:cNvPr id="100" name="Rounded Rectangle 102"/>
          <p:cNvSpPr/>
          <p:nvPr/>
        </p:nvSpPr>
        <p:spPr bwMode="auto">
          <a:xfrm>
            <a:off x="9938385" y="4147185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规则数据</a:t>
            </a:r>
          </a:p>
        </p:txBody>
      </p:sp>
      <p:sp>
        <p:nvSpPr>
          <p:cNvPr id="101" name="Rounded Rectangle 102"/>
          <p:cNvSpPr/>
          <p:nvPr/>
        </p:nvSpPr>
        <p:spPr bwMode="auto">
          <a:xfrm>
            <a:off x="9921875" y="4489450"/>
            <a:ext cx="1036320" cy="25908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000" b="1" dirty="0">
                <a:solidFill>
                  <a:schemeClr val="bg1"/>
                </a:solidFill>
                <a:latin typeface="+mn-ea"/>
              </a:rPr>
              <a:t>。。。。。。</a:t>
            </a:r>
          </a:p>
        </p:txBody>
      </p:sp>
      <p:sp>
        <p:nvSpPr>
          <p:cNvPr id="102" name="Rounded Rectangle 136"/>
          <p:cNvSpPr/>
          <p:nvPr/>
        </p:nvSpPr>
        <p:spPr bwMode="auto">
          <a:xfrm>
            <a:off x="8568055" y="5244465"/>
            <a:ext cx="1093470" cy="49085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短信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82"/>
          <p:cNvSpPr>
            <a:spLocks noChangeArrowheads="1"/>
          </p:cNvSpPr>
          <p:nvPr/>
        </p:nvSpPr>
        <p:spPr bwMode="auto">
          <a:xfrm>
            <a:off x="1282308" y="4109065"/>
            <a:ext cx="784489" cy="715048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数据层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62" name="矩形 82"/>
          <p:cNvSpPr>
            <a:spLocks noChangeArrowheads="1"/>
          </p:cNvSpPr>
          <p:nvPr/>
        </p:nvSpPr>
        <p:spPr bwMode="auto">
          <a:xfrm>
            <a:off x="1282308" y="4940897"/>
            <a:ext cx="784489" cy="823663"/>
          </a:xfrm>
          <a:prstGeom prst="roundRect">
            <a:avLst>
              <a:gd name="adj" fmla="val 747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基础层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63" name="矩形 82"/>
          <p:cNvSpPr>
            <a:spLocks noChangeArrowheads="1"/>
          </p:cNvSpPr>
          <p:nvPr/>
        </p:nvSpPr>
        <p:spPr bwMode="auto">
          <a:xfrm>
            <a:off x="1294854" y="1268760"/>
            <a:ext cx="784489" cy="1249770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对客层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64" name="矩形 82"/>
          <p:cNvSpPr>
            <a:spLocks noChangeArrowheads="1"/>
          </p:cNvSpPr>
          <p:nvPr/>
        </p:nvSpPr>
        <p:spPr bwMode="auto">
          <a:xfrm>
            <a:off x="1301084" y="2608185"/>
            <a:ext cx="784489" cy="1411225"/>
          </a:xfrm>
          <a:prstGeom prst="roundRect">
            <a:avLst>
              <a:gd name="adj" fmla="val 1025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miter lim="800000"/>
          </a:ln>
        </p:spPr>
        <p:txBody>
          <a:bodyPr anchor="ctr"/>
          <a:lstStyle/>
          <a:p>
            <a:pPr algn="ctr"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黑体" panose="02010609060101010101" pitchFamily="49" charset="-122"/>
                <a:sym typeface="Arial" panose="020B0604020202090204" pitchFamily="34" charset="0"/>
              </a:rPr>
              <a:t>服务层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黑体" panose="02010609060101010101" pitchFamily="49" charset="-122"/>
              <a:sym typeface="Arial" panose="020B0604020202090204" pitchFamily="34" charset="0"/>
            </a:endParaRPr>
          </a:p>
        </p:txBody>
      </p:sp>
      <p:sp>
        <p:nvSpPr>
          <p:cNvPr id="65" name="Rounded Rectangle 102"/>
          <p:cNvSpPr/>
          <p:nvPr/>
        </p:nvSpPr>
        <p:spPr bwMode="auto">
          <a:xfrm>
            <a:off x="2771775" y="1340485"/>
            <a:ext cx="351028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小程序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微信标准框架</a:t>
            </a:r>
          </a:p>
        </p:txBody>
      </p:sp>
      <p:sp>
        <p:nvSpPr>
          <p:cNvPr id="66" name="Rectangle: Rounded Corners 89"/>
          <p:cNvSpPr/>
          <p:nvPr/>
        </p:nvSpPr>
        <p:spPr>
          <a:xfrm>
            <a:off x="2319655" y="1233170"/>
            <a:ext cx="8601710" cy="1285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67" name="Rounded Rectangle 102"/>
          <p:cNvSpPr/>
          <p:nvPr/>
        </p:nvSpPr>
        <p:spPr bwMode="auto">
          <a:xfrm>
            <a:off x="2755265" y="1969770"/>
            <a:ext cx="351028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IOS-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原生</a:t>
            </a:r>
            <a:endParaRPr kumimoji="1" lang="en-US" altLang="zh-CN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Rounded Rectangle 102"/>
          <p:cNvSpPr/>
          <p:nvPr/>
        </p:nvSpPr>
        <p:spPr bwMode="auto">
          <a:xfrm>
            <a:off x="7132320" y="1323975"/>
            <a:ext cx="351028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页面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-Vue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9" name="Rounded Rectangle 102"/>
          <p:cNvSpPr/>
          <p:nvPr/>
        </p:nvSpPr>
        <p:spPr bwMode="auto">
          <a:xfrm>
            <a:off x="7137400" y="1953260"/>
            <a:ext cx="351028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Android-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原生</a:t>
            </a:r>
            <a:endParaRPr kumimoji="1" lang="en-US" altLang="zh-CN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Rectangle: Rounded Corners 89"/>
          <p:cNvSpPr/>
          <p:nvPr/>
        </p:nvSpPr>
        <p:spPr>
          <a:xfrm>
            <a:off x="2303145" y="2651760"/>
            <a:ext cx="8601710" cy="1285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1" name="Rounded Rectangle 102"/>
          <p:cNvSpPr/>
          <p:nvPr/>
        </p:nvSpPr>
        <p:spPr bwMode="auto">
          <a:xfrm>
            <a:off x="2755265" y="2759075"/>
            <a:ext cx="169672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注册中心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Nacos</a:t>
            </a:r>
          </a:p>
        </p:txBody>
      </p:sp>
      <p:sp>
        <p:nvSpPr>
          <p:cNvPr id="72" name="Rounded Rectangle 102"/>
          <p:cNvSpPr/>
          <p:nvPr/>
        </p:nvSpPr>
        <p:spPr bwMode="auto">
          <a:xfrm>
            <a:off x="2738755" y="3388360"/>
            <a:ext cx="1713865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Api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网管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Gateway</a:t>
            </a:r>
          </a:p>
        </p:txBody>
      </p:sp>
      <p:sp>
        <p:nvSpPr>
          <p:cNvPr id="73" name="Rounded Rectangle 102"/>
          <p:cNvSpPr/>
          <p:nvPr/>
        </p:nvSpPr>
        <p:spPr bwMode="auto">
          <a:xfrm>
            <a:off x="8863965" y="2742565"/>
            <a:ext cx="1914525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控制规则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Sentinel/Dashoard</a:t>
            </a:r>
          </a:p>
        </p:txBody>
      </p:sp>
      <p:sp>
        <p:nvSpPr>
          <p:cNvPr id="74" name="Rounded Rectangle 102"/>
          <p:cNvSpPr/>
          <p:nvPr/>
        </p:nvSpPr>
        <p:spPr bwMode="auto">
          <a:xfrm>
            <a:off x="8912225" y="3371850"/>
            <a:ext cx="186690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灰度发布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Nepxion/Discovery</a:t>
            </a:r>
          </a:p>
        </p:txBody>
      </p:sp>
      <p:sp>
        <p:nvSpPr>
          <p:cNvPr id="75" name="Rounded Rectangle 102"/>
          <p:cNvSpPr/>
          <p:nvPr/>
        </p:nvSpPr>
        <p:spPr bwMode="auto">
          <a:xfrm>
            <a:off x="6972300" y="2742565"/>
            <a:ext cx="169672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事物集群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TX-LCN</a:t>
            </a:r>
          </a:p>
        </p:txBody>
      </p:sp>
      <p:sp>
        <p:nvSpPr>
          <p:cNvPr id="76" name="Rounded Rectangle 102"/>
          <p:cNvSpPr/>
          <p:nvPr/>
        </p:nvSpPr>
        <p:spPr bwMode="auto">
          <a:xfrm>
            <a:off x="6955790" y="3371850"/>
            <a:ext cx="1713865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Api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文档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Swagger</a:t>
            </a:r>
          </a:p>
        </p:txBody>
      </p:sp>
      <p:sp>
        <p:nvSpPr>
          <p:cNvPr id="77" name="Rounded Rectangle 102"/>
          <p:cNvSpPr/>
          <p:nvPr/>
        </p:nvSpPr>
        <p:spPr bwMode="auto">
          <a:xfrm>
            <a:off x="4891405" y="2742565"/>
            <a:ext cx="1696720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链路监控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Skywalking</a:t>
            </a:r>
          </a:p>
        </p:txBody>
      </p:sp>
      <p:sp>
        <p:nvSpPr>
          <p:cNvPr id="78" name="Rounded Rectangle 102"/>
          <p:cNvSpPr/>
          <p:nvPr/>
        </p:nvSpPr>
        <p:spPr bwMode="auto">
          <a:xfrm>
            <a:off x="4874895" y="3371850"/>
            <a:ext cx="1713865" cy="477520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服务调用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Feign</a:t>
            </a:r>
          </a:p>
        </p:txBody>
      </p:sp>
      <p:sp>
        <p:nvSpPr>
          <p:cNvPr id="79" name="Rectangle: Rounded Corners 89"/>
          <p:cNvSpPr/>
          <p:nvPr/>
        </p:nvSpPr>
        <p:spPr>
          <a:xfrm>
            <a:off x="2303145" y="4158615"/>
            <a:ext cx="8601710" cy="6661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Rectangle: Rounded Corners 89"/>
          <p:cNvSpPr/>
          <p:nvPr/>
        </p:nvSpPr>
        <p:spPr>
          <a:xfrm>
            <a:off x="2286635" y="5003165"/>
            <a:ext cx="8601710" cy="6661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Rounded Rectangle 102"/>
          <p:cNvSpPr/>
          <p:nvPr/>
        </p:nvSpPr>
        <p:spPr bwMode="auto">
          <a:xfrm>
            <a:off x="2595245" y="4231005"/>
            <a:ext cx="1261745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数据持久</a:t>
            </a: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Mybatis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Rounded Rectangle 102"/>
          <p:cNvSpPr/>
          <p:nvPr/>
        </p:nvSpPr>
        <p:spPr bwMode="auto">
          <a:xfrm>
            <a:off x="4257040" y="4231640"/>
            <a:ext cx="1261745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数据持久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MySql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Rounded Rectangle 102"/>
          <p:cNvSpPr/>
          <p:nvPr/>
        </p:nvSpPr>
        <p:spPr bwMode="auto">
          <a:xfrm>
            <a:off x="5951855" y="4229100"/>
            <a:ext cx="1261745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数据缓存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Redis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Rounded Rectangle 102"/>
          <p:cNvSpPr/>
          <p:nvPr/>
        </p:nvSpPr>
        <p:spPr bwMode="auto">
          <a:xfrm>
            <a:off x="7706360" y="4254500"/>
            <a:ext cx="1261745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消息通信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MQ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Rounded Rectangle 102"/>
          <p:cNvSpPr/>
          <p:nvPr/>
        </p:nvSpPr>
        <p:spPr bwMode="auto">
          <a:xfrm>
            <a:off x="9502140" y="4254500"/>
            <a:ext cx="1261745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图片管理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OSS</a:t>
            </a:r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Rounded Rectangle 102"/>
          <p:cNvSpPr/>
          <p:nvPr/>
        </p:nvSpPr>
        <p:spPr bwMode="auto">
          <a:xfrm>
            <a:off x="2722245" y="5075555"/>
            <a:ext cx="1729740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200" b="1" dirty="0">
                <a:solidFill>
                  <a:schemeClr val="bg1"/>
                </a:solidFill>
                <a:latin typeface="+mn-ea"/>
              </a:rPr>
              <a:t>单点登录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IDM</a:t>
            </a:r>
          </a:p>
        </p:txBody>
      </p:sp>
      <p:sp>
        <p:nvSpPr>
          <p:cNvPr id="88" name="Rounded Rectangle 102"/>
          <p:cNvSpPr/>
          <p:nvPr/>
        </p:nvSpPr>
        <p:spPr bwMode="auto">
          <a:xfrm>
            <a:off x="4858385" y="5075555"/>
            <a:ext cx="1729740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定时任务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Spring Quartz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Rounded Rectangle 102"/>
          <p:cNvSpPr/>
          <p:nvPr/>
        </p:nvSpPr>
        <p:spPr bwMode="auto">
          <a:xfrm>
            <a:off x="6838315" y="5075555"/>
            <a:ext cx="1729740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数据接口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b="1" dirty="0">
                <a:solidFill>
                  <a:schemeClr val="bg1"/>
                </a:solidFill>
                <a:latin typeface="+mn-ea"/>
              </a:rPr>
              <a:t>WebService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/REST</a:t>
            </a:r>
            <a:endParaRPr kumimoji="1"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Rounded Rectangle 102"/>
          <p:cNvSpPr/>
          <p:nvPr/>
        </p:nvSpPr>
        <p:spPr bwMode="auto">
          <a:xfrm>
            <a:off x="8974455" y="5075555"/>
            <a:ext cx="1729740" cy="47434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负载均衡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Nginx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技术架构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标准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7620" y="2790825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Gateway-A</a:t>
            </a:r>
            <a:endParaRPr lang="zh-CN" altLang="en-US" sz="1000"/>
          </a:p>
        </p:txBody>
      </p:sp>
      <p:pic>
        <p:nvPicPr>
          <p:cNvPr id="4" name="图片 3" descr="diann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3488055"/>
            <a:ext cx="373380" cy="367030"/>
          </a:xfrm>
          <a:prstGeom prst="rect">
            <a:avLst/>
          </a:prstGeom>
        </p:spPr>
      </p:pic>
      <p:pic>
        <p:nvPicPr>
          <p:cNvPr id="5" name="图片 4" descr="shouj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" y="2790825"/>
            <a:ext cx="495935" cy="48704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000125" y="3434715"/>
            <a:ext cx="400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57910" y="3042285"/>
            <a:ext cx="38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请求</a:t>
            </a:r>
          </a:p>
        </p:txBody>
      </p:sp>
      <p:sp>
        <p:nvSpPr>
          <p:cNvPr id="10" name="矩形 9"/>
          <p:cNvSpPr/>
          <p:nvPr/>
        </p:nvSpPr>
        <p:spPr>
          <a:xfrm>
            <a:off x="311150" y="2637155"/>
            <a:ext cx="678180" cy="13982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90445" y="2605405"/>
            <a:ext cx="1645285" cy="1593215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082800" y="2948305"/>
            <a:ext cx="431800" cy="26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082800" y="3368675"/>
            <a:ext cx="408305" cy="353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102485" y="3302000"/>
            <a:ext cx="407035" cy="52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APIguanl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" y="1513205"/>
            <a:ext cx="624840" cy="5035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94740" y="2031365"/>
            <a:ext cx="980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swagger</a:t>
            </a:r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文档</a:t>
            </a:r>
          </a:p>
        </p:txBody>
      </p:sp>
      <p:cxnSp>
        <p:nvCxnSpPr>
          <p:cNvPr id="17" name="曲线连接符 16"/>
          <p:cNvCxnSpPr/>
          <p:nvPr/>
        </p:nvCxnSpPr>
        <p:spPr>
          <a:xfrm rot="16200000" flipV="1">
            <a:off x="1999615" y="1637030"/>
            <a:ext cx="819150" cy="11176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61890" y="859790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Nacos-A</a:t>
            </a:r>
          </a:p>
        </p:txBody>
      </p:sp>
      <p:sp>
        <p:nvSpPr>
          <p:cNvPr id="19" name="矩形 18"/>
          <p:cNvSpPr/>
          <p:nvPr/>
        </p:nvSpPr>
        <p:spPr>
          <a:xfrm>
            <a:off x="4152900" y="1431925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Nacos-B</a:t>
            </a:r>
          </a:p>
        </p:txBody>
      </p:sp>
      <p:sp>
        <p:nvSpPr>
          <p:cNvPr id="20" name="矩形 19"/>
          <p:cNvSpPr/>
          <p:nvPr/>
        </p:nvSpPr>
        <p:spPr>
          <a:xfrm>
            <a:off x="5662295" y="1431925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Nacos-C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721860" y="1218565"/>
            <a:ext cx="300355" cy="1530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755640" y="1240155"/>
            <a:ext cx="177800" cy="142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144135" y="1600835"/>
            <a:ext cx="4114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469130" y="1656715"/>
            <a:ext cx="20262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注册</a:t>
            </a:r>
          </a:p>
          <a:p>
            <a:pPr algn="ctr"/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高可用服务</a:t>
            </a:r>
          </a:p>
          <a:p>
            <a:pPr algn="ctr"/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注册、发现、配置中心集群</a:t>
            </a:r>
          </a:p>
        </p:txBody>
      </p:sp>
      <p:sp>
        <p:nvSpPr>
          <p:cNvPr id="25" name="矩形 24"/>
          <p:cNvSpPr/>
          <p:nvPr/>
        </p:nvSpPr>
        <p:spPr>
          <a:xfrm>
            <a:off x="4013200" y="705485"/>
            <a:ext cx="2701290" cy="131191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736850" y="1511300"/>
            <a:ext cx="827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拉取服务列表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503295" y="1981200"/>
            <a:ext cx="38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注册</a:t>
            </a:r>
          </a:p>
        </p:txBody>
      </p:sp>
      <p:sp>
        <p:nvSpPr>
          <p:cNvPr id="28" name="矩形 27"/>
          <p:cNvSpPr/>
          <p:nvPr/>
        </p:nvSpPr>
        <p:spPr>
          <a:xfrm>
            <a:off x="8619490" y="1118235"/>
            <a:ext cx="943610" cy="426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Sentinel</a:t>
            </a:r>
            <a:endParaRPr lang="en-US" altLang="zh-CN" sz="1000">
              <a:solidFill>
                <a:srgbClr val="FFFFFF"/>
              </a:solidFill>
            </a:endParaRPr>
          </a:p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DashBoar</a:t>
            </a:r>
            <a:endParaRPr lang="zh-CN" altLang="en-US" sz="1000"/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6734175" y="1316990"/>
            <a:ext cx="189928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11035" y="1029970"/>
            <a:ext cx="13766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注册、推送流控规则</a:t>
            </a:r>
          </a:p>
        </p:txBody>
      </p:sp>
      <p:sp>
        <p:nvSpPr>
          <p:cNvPr id="31" name="矩形 30"/>
          <p:cNvSpPr/>
          <p:nvPr/>
        </p:nvSpPr>
        <p:spPr>
          <a:xfrm>
            <a:off x="8471535" y="890270"/>
            <a:ext cx="1244600" cy="89535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53640" y="4535170"/>
            <a:ext cx="9937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SkyWalki</a:t>
            </a:r>
            <a:endParaRPr lang="zh-CN" altLang="en-US" sz="1000"/>
          </a:p>
        </p:txBody>
      </p:sp>
      <p:sp>
        <p:nvSpPr>
          <p:cNvPr id="33" name="矩形 32"/>
          <p:cNvSpPr/>
          <p:nvPr/>
        </p:nvSpPr>
        <p:spPr>
          <a:xfrm>
            <a:off x="2290445" y="5537200"/>
            <a:ext cx="1365250" cy="267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Nepxion</a:t>
            </a:r>
            <a:endParaRPr lang="zh-CN" altLang="en-US" sz="1000"/>
          </a:p>
        </p:txBody>
      </p:sp>
      <p:sp>
        <p:nvSpPr>
          <p:cNvPr id="34" name="文本框 33"/>
          <p:cNvSpPr txBox="1"/>
          <p:nvPr/>
        </p:nvSpPr>
        <p:spPr>
          <a:xfrm>
            <a:off x="2565400" y="4856480"/>
            <a:ext cx="8655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全链路监控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403475" y="5857875"/>
            <a:ext cx="13950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多策略实时灰度发布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485515" y="2822575"/>
            <a:ext cx="5276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JWT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485515" y="3289300"/>
            <a:ext cx="5276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JWT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485515" y="3696970"/>
            <a:ext cx="5276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JWT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614295" y="3959225"/>
            <a:ext cx="9493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API</a:t>
            </a:r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服务网关</a:t>
            </a:r>
          </a:p>
        </p:txBody>
      </p:sp>
      <p:sp>
        <p:nvSpPr>
          <p:cNvPr id="40" name="矩形 39"/>
          <p:cNvSpPr/>
          <p:nvPr/>
        </p:nvSpPr>
        <p:spPr>
          <a:xfrm>
            <a:off x="2331720" y="4448175"/>
            <a:ext cx="1193165" cy="66294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169795" y="5438775"/>
            <a:ext cx="1686560" cy="66294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012440" y="4224020"/>
            <a:ext cx="0" cy="205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1581785" y="3948430"/>
            <a:ext cx="70866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576070" y="3951605"/>
            <a:ext cx="7620" cy="1869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584325" y="5826125"/>
            <a:ext cx="5226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026910" y="1695450"/>
            <a:ext cx="1223010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分布式事务中心</a:t>
            </a:r>
            <a:endParaRPr lang="zh-CN" altLang="en-US" sz="1000" b="1"/>
          </a:p>
        </p:txBody>
      </p:sp>
      <p:sp>
        <p:nvSpPr>
          <p:cNvPr id="47" name="矩形 46"/>
          <p:cNvSpPr/>
          <p:nvPr/>
        </p:nvSpPr>
        <p:spPr>
          <a:xfrm>
            <a:off x="6908165" y="1589405"/>
            <a:ext cx="1479550" cy="151765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015480" y="2065020"/>
            <a:ext cx="1223010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分布式事务中心</a:t>
            </a:r>
            <a:endParaRPr lang="zh-CN" altLang="en-US" sz="1000" b="1"/>
          </a:p>
        </p:txBody>
      </p:sp>
      <p:sp>
        <p:nvSpPr>
          <p:cNvPr id="49" name="矩形 48"/>
          <p:cNvSpPr/>
          <p:nvPr/>
        </p:nvSpPr>
        <p:spPr>
          <a:xfrm>
            <a:off x="7029450" y="2446655"/>
            <a:ext cx="1223010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分布式事务中心</a:t>
            </a:r>
            <a:endParaRPr lang="zh-CN" altLang="en-US" sz="1000" b="1"/>
          </a:p>
        </p:txBody>
      </p:sp>
      <p:sp>
        <p:nvSpPr>
          <p:cNvPr id="50" name="文本框 49"/>
          <p:cNvSpPr txBox="1"/>
          <p:nvPr/>
        </p:nvSpPr>
        <p:spPr>
          <a:xfrm>
            <a:off x="6971665" y="2767965"/>
            <a:ext cx="1325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分布式事务集群</a:t>
            </a:r>
          </a:p>
          <a:p>
            <a:pPr algn="ctr"/>
            <a:r>
              <a:rPr lang="en-US" altLang="zh-CN" sz="1000">
                <a:latin typeface="兰亭黑-简" panose="02000000000000000000" charset="-122"/>
                <a:ea typeface="兰亭黑-简" panose="02000000000000000000" charset="-122"/>
              </a:rPr>
              <a:t>TX-LCN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555355" y="1862455"/>
            <a:ext cx="1160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流程控制、熔断降级</a:t>
            </a:r>
          </a:p>
        </p:txBody>
      </p:sp>
      <p:sp>
        <p:nvSpPr>
          <p:cNvPr id="52" name="矩形 51"/>
          <p:cNvSpPr/>
          <p:nvPr/>
        </p:nvSpPr>
        <p:spPr>
          <a:xfrm>
            <a:off x="4439920" y="4057015"/>
            <a:ext cx="89598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客户域微服务</a:t>
            </a:r>
            <a:endParaRPr lang="zh-CN" altLang="en-US" sz="800" b="1" dirty="0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3" name="矩形 52"/>
          <p:cNvSpPr/>
          <p:nvPr/>
        </p:nvSpPr>
        <p:spPr>
          <a:xfrm>
            <a:off x="6812280" y="4057015"/>
            <a:ext cx="896620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交易域微服务</a:t>
            </a:r>
            <a:endParaRPr lang="zh-CN" altLang="en-US" sz="900" b="1" dirty="0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9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900" b="1"/>
          </a:p>
        </p:txBody>
      </p:sp>
      <p:sp>
        <p:nvSpPr>
          <p:cNvPr id="54" name="矩形 53"/>
          <p:cNvSpPr/>
          <p:nvPr/>
        </p:nvSpPr>
        <p:spPr>
          <a:xfrm>
            <a:off x="8001000" y="4057015"/>
            <a:ext cx="92265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顾问域微服务</a:t>
            </a:r>
            <a:endParaRPr lang="zh-CN" altLang="en-US" sz="800" b="1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5" name="矩形 54"/>
          <p:cNvSpPr/>
          <p:nvPr/>
        </p:nvSpPr>
        <p:spPr>
          <a:xfrm>
            <a:off x="5619115" y="4057015"/>
            <a:ext cx="90360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dirty="0" err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sso</a:t>
            </a:r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域微服务</a:t>
            </a:r>
            <a:endParaRPr lang="zh-CN" altLang="en-US" sz="800" b="1" dirty="0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6" name="矩形 55"/>
          <p:cNvSpPr/>
          <p:nvPr/>
        </p:nvSpPr>
        <p:spPr>
          <a:xfrm>
            <a:off x="4439920" y="4737735"/>
            <a:ext cx="89598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消息域微服务</a:t>
            </a:r>
            <a:endParaRPr lang="zh-CN" altLang="en-US" sz="800" b="1" dirty="0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7" name="矩形 56"/>
          <p:cNvSpPr/>
          <p:nvPr/>
        </p:nvSpPr>
        <p:spPr>
          <a:xfrm>
            <a:off x="4432300" y="5485765"/>
            <a:ext cx="910590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营销域微服务</a:t>
            </a:r>
            <a:endParaRPr lang="zh-CN" altLang="en-US" sz="800" b="1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8" name="矩形 57"/>
          <p:cNvSpPr/>
          <p:nvPr/>
        </p:nvSpPr>
        <p:spPr>
          <a:xfrm>
            <a:off x="6809105" y="5485765"/>
            <a:ext cx="902970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同步域微服务</a:t>
            </a:r>
            <a:endParaRPr lang="zh-CN" altLang="en-US" sz="800" b="1" dirty="0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59" name="矩形 58"/>
          <p:cNvSpPr/>
          <p:nvPr/>
        </p:nvSpPr>
        <p:spPr>
          <a:xfrm>
            <a:off x="8041640" y="5485765"/>
            <a:ext cx="88201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产品域微服务</a:t>
            </a:r>
            <a:endParaRPr lang="zh-CN" altLang="en-US" sz="800" b="1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60" name="矩形 59"/>
          <p:cNvSpPr/>
          <p:nvPr/>
        </p:nvSpPr>
        <p:spPr>
          <a:xfrm>
            <a:off x="5598160" y="5485765"/>
            <a:ext cx="944245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报表域微服务</a:t>
            </a:r>
            <a:endParaRPr lang="zh-CN" altLang="en-US" sz="800" b="1">
              <a:solidFill>
                <a:srgbClr val="FFFFFF"/>
              </a:solidFill>
              <a:latin typeface="兰亭黑-简" panose="02000000000000000000" charset="-122"/>
              <a:ea typeface="兰亭黑-简" panose="02000000000000000000" charset="-122"/>
            </a:endParaRPr>
          </a:p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实例组</a:t>
            </a:r>
            <a:endParaRPr lang="zh-CN" altLang="en-US" sz="800" b="1"/>
          </a:p>
        </p:txBody>
      </p:sp>
      <p:sp>
        <p:nvSpPr>
          <p:cNvPr id="61" name="矩形 60"/>
          <p:cNvSpPr/>
          <p:nvPr/>
        </p:nvSpPr>
        <p:spPr>
          <a:xfrm>
            <a:off x="8043545" y="4737735"/>
            <a:ext cx="880110" cy="373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经纪人域微服务</a:t>
            </a:r>
            <a:endParaRPr lang="zh-CN" altLang="en-US" sz="800" b="1"/>
          </a:p>
        </p:txBody>
      </p:sp>
      <p:pic>
        <p:nvPicPr>
          <p:cNvPr id="62" name="图片 61" descr="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840" y="4763770"/>
            <a:ext cx="351155" cy="34226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895975" y="4497705"/>
            <a:ext cx="1492885" cy="27559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zh-CN" altLang="en-US" sz="1200" dirty="0">
                <a:latin typeface="兰亭黑-简" panose="02000000000000000000" charset="-122"/>
                <a:ea typeface="兰亭黑-简" panose="02000000000000000000" charset="-122"/>
              </a:rPr>
              <a:t>服务间</a:t>
            </a:r>
            <a:r>
              <a:rPr lang="en-US" altLang="zh-CN" sz="1200" dirty="0">
                <a:latin typeface="兰亭黑-简" panose="02000000000000000000" charset="-122"/>
                <a:ea typeface="兰亭黑-简" panose="02000000000000000000" charset="-122"/>
              </a:rPr>
              <a:t>Feign</a:t>
            </a:r>
            <a:r>
              <a:rPr lang="zh-CN" altLang="en-US" sz="1200" dirty="0">
                <a:latin typeface="兰亭黑-简" panose="02000000000000000000" charset="-122"/>
                <a:ea typeface="兰亭黑-简" panose="02000000000000000000" charset="-122"/>
              </a:rPr>
              <a:t>通讯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043930" y="5106035"/>
            <a:ext cx="13449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兰亭黑-简" panose="02000000000000000000" charset="-122"/>
                <a:ea typeface="兰亭黑-简" panose="02000000000000000000" charset="-122"/>
              </a:rPr>
              <a:t>契约测试 </a:t>
            </a:r>
            <a:r>
              <a:rPr lang="en-US" altLang="zh-CN" sz="1000" dirty="0">
                <a:latin typeface="兰亭黑-简" panose="02000000000000000000" charset="-122"/>
                <a:ea typeface="兰亭黑-简" panose="02000000000000000000" charset="-122"/>
              </a:rPr>
              <a:t>Contract</a:t>
            </a:r>
          </a:p>
        </p:txBody>
      </p:sp>
      <p:sp>
        <p:nvSpPr>
          <p:cNvPr id="65" name="矩形 64"/>
          <p:cNvSpPr/>
          <p:nvPr/>
        </p:nvSpPr>
        <p:spPr>
          <a:xfrm>
            <a:off x="4318635" y="3555365"/>
            <a:ext cx="4712970" cy="247015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9518650" y="2929890"/>
            <a:ext cx="108648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阿里云日志</a:t>
            </a:r>
            <a:endParaRPr lang="zh-CN" altLang="en-US" sz="800" b="1"/>
          </a:p>
        </p:txBody>
      </p:sp>
      <p:sp>
        <p:nvSpPr>
          <p:cNvPr id="68" name="矩形 67"/>
          <p:cNvSpPr/>
          <p:nvPr/>
        </p:nvSpPr>
        <p:spPr>
          <a:xfrm>
            <a:off x="9517380" y="3675380"/>
            <a:ext cx="1097280" cy="566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一个</a:t>
            </a:r>
            <a:r>
              <a:rPr lang="en-US" altLang="zh-CN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/</a:t>
            </a:r>
            <a:r>
              <a:rPr lang="zh-CN" altLang="en-US" sz="800" b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多个微服务对应独立的业务域</a:t>
            </a:r>
            <a:endParaRPr lang="zh-CN" altLang="en-US" sz="800" b="1"/>
          </a:p>
        </p:txBody>
      </p:sp>
      <p:sp>
        <p:nvSpPr>
          <p:cNvPr id="69" name="矩形 68"/>
          <p:cNvSpPr/>
          <p:nvPr/>
        </p:nvSpPr>
        <p:spPr>
          <a:xfrm>
            <a:off x="9517380" y="5034915"/>
            <a:ext cx="1088390" cy="808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业务</a:t>
            </a:r>
            <a:r>
              <a:rPr lang="en-US" altLang="zh-CN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/</a:t>
            </a:r>
            <a:r>
              <a:rPr lang="zh-CN" altLang="en-US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非业务监控告警平台</a:t>
            </a:r>
          </a:p>
          <a:p>
            <a:pPr algn="ctr"/>
            <a:r>
              <a:rPr lang="en-US" altLang="zh-CN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GPE(</a:t>
            </a:r>
            <a:r>
              <a:rPr lang="en-US" altLang="zh-CN" sz="800" b="1" dirty="0" err="1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Grafana+Prometheus-Exporter</a:t>
            </a:r>
            <a:r>
              <a:rPr lang="en-US" altLang="zh-CN" sz="800" b="1" dirty="0">
                <a:solidFill>
                  <a:srgbClr val="FFFFFF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)</a:t>
            </a:r>
            <a:endParaRPr lang="zh-CN" altLang="en-US" sz="800" b="1"/>
          </a:p>
        </p:txBody>
      </p:sp>
      <p:cxnSp>
        <p:nvCxnSpPr>
          <p:cNvPr id="70" name="直接箭头连接符 69"/>
          <p:cNvCxnSpPr/>
          <p:nvPr/>
        </p:nvCxnSpPr>
        <p:spPr>
          <a:xfrm flipH="1" flipV="1">
            <a:off x="5412740" y="2031365"/>
            <a:ext cx="1270" cy="1572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7783195" y="3144520"/>
            <a:ext cx="0" cy="382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7459980" y="3155315"/>
            <a:ext cx="382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兰亭黑-简" panose="02000000000000000000" charset="-122"/>
                <a:ea typeface="兰亭黑-简" panose="02000000000000000000" charset="-122"/>
              </a:rPr>
              <a:t>注册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439150" y="3199765"/>
            <a:ext cx="7962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日志推送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5064125" y="2938780"/>
            <a:ext cx="7975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兰亭黑-简" panose="02000000000000000000" charset="-122"/>
                <a:ea typeface="兰亭黑-简" panose="02000000000000000000" charset="-122"/>
              </a:rPr>
              <a:t>拉取配置</a:t>
            </a: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9306560" y="3959225"/>
            <a:ext cx="187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9295765" y="5770245"/>
            <a:ext cx="187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9295765" y="3951605"/>
            <a:ext cx="0" cy="184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H="1" flipV="1">
            <a:off x="9018270" y="4961255"/>
            <a:ext cx="25273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3940175" y="4038600"/>
            <a:ext cx="3790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955415" y="3670935"/>
            <a:ext cx="382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动态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路由</a:t>
            </a:r>
          </a:p>
        </p:txBody>
      </p:sp>
      <p:cxnSp>
        <p:nvCxnSpPr>
          <p:cNvPr id="89" name="直接箭头连接符 88"/>
          <p:cNvCxnSpPr/>
          <p:nvPr/>
        </p:nvCxnSpPr>
        <p:spPr>
          <a:xfrm flipH="1">
            <a:off x="3599180" y="4808220"/>
            <a:ext cx="7200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41" idx="3"/>
          </p:cNvCxnSpPr>
          <p:nvPr/>
        </p:nvCxnSpPr>
        <p:spPr>
          <a:xfrm>
            <a:off x="3856355" y="5770245"/>
            <a:ext cx="462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3577590" y="4418330"/>
            <a:ext cx="791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收集调用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链数据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3894455" y="4987925"/>
            <a:ext cx="57467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推送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灰度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规则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实时</a:t>
            </a:r>
          </a:p>
          <a:p>
            <a:r>
              <a:rPr lang="zh-CN" altLang="en-US" sz="1000">
                <a:latin typeface="兰亭黑-简" panose="02000000000000000000" charset="-122"/>
                <a:ea typeface="兰亭黑-简" panose="02000000000000000000" charset="-122"/>
              </a:rPr>
              <a:t>生效</a:t>
            </a:r>
          </a:p>
        </p:txBody>
      </p:sp>
      <p:cxnSp>
        <p:nvCxnSpPr>
          <p:cNvPr id="93" name="直接连接符 92"/>
          <p:cNvCxnSpPr/>
          <p:nvPr/>
        </p:nvCxnSpPr>
        <p:spPr>
          <a:xfrm flipV="1">
            <a:off x="8813165" y="3121025"/>
            <a:ext cx="0" cy="768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8822055" y="3129280"/>
            <a:ext cx="697230" cy="18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3169285" y="1170305"/>
            <a:ext cx="833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/>
        </p:nvCxnSpPr>
        <p:spPr>
          <a:xfrm>
            <a:off x="3175000" y="1174750"/>
            <a:ext cx="0" cy="141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3548380" y="1718945"/>
            <a:ext cx="0" cy="86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3538855" y="1719580"/>
            <a:ext cx="417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7849870" y="3637280"/>
            <a:ext cx="107378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公共聚合</a:t>
            </a:r>
          </a:p>
        </p:txBody>
      </p:sp>
      <p:sp>
        <p:nvSpPr>
          <p:cNvPr id="104" name="矩形 103"/>
          <p:cNvSpPr/>
          <p:nvPr/>
        </p:nvSpPr>
        <p:spPr>
          <a:xfrm>
            <a:off x="6706870" y="3637280"/>
            <a:ext cx="107378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客户聚合</a:t>
            </a:r>
          </a:p>
        </p:txBody>
      </p:sp>
      <p:sp>
        <p:nvSpPr>
          <p:cNvPr id="105" name="矩形 104"/>
          <p:cNvSpPr/>
          <p:nvPr/>
        </p:nvSpPr>
        <p:spPr>
          <a:xfrm>
            <a:off x="5564505" y="3637280"/>
            <a:ext cx="107378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渠道聚合</a:t>
            </a:r>
          </a:p>
        </p:txBody>
      </p:sp>
      <p:sp>
        <p:nvSpPr>
          <p:cNvPr id="106" name="矩形 105"/>
          <p:cNvSpPr/>
          <p:nvPr/>
        </p:nvSpPr>
        <p:spPr>
          <a:xfrm>
            <a:off x="4422140" y="3639820"/>
            <a:ext cx="1073785" cy="37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案场聚合</a:t>
            </a:r>
          </a:p>
        </p:txBody>
      </p:sp>
      <p:sp>
        <p:nvSpPr>
          <p:cNvPr id="107" name="矩形 106"/>
          <p:cNvSpPr/>
          <p:nvPr/>
        </p:nvSpPr>
        <p:spPr>
          <a:xfrm>
            <a:off x="2538095" y="3178175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Gateway-B</a:t>
            </a:r>
            <a:endParaRPr lang="zh-CN" altLang="en-US" sz="1000"/>
          </a:p>
        </p:txBody>
      </p:sp>
      <p:sp>
        <p:nvSpPr>
          <p:cNvPr id="108" name="矩形 107"/>
          <p:cNvSpPr/>
          <p:nvPr/>
        </p:nvSpPr>
        <p:spPr>
          <a:xfrm>
            <a:off x="2547620" y="3555365"/>
            <a:ext cx="892175" cy="299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rgbClr val="FFFFFF"/>
                </a:solidFill>
                <a:sym typeface="+mn-ea"/>
              </a:rPr>
              <a:t>Gateway-C</a:t>
            </a:r>
            <a:endParaRPr lang="zh-CN" altLang="en-US" sz="1000"/>
          </a:p>
        </p:txBody>
      </p:sp>
      <p:sp>
        <p:nvSpPr>
          <p:cNvPr id="109" name="流程图: 过程 108"/>
          <p:cNvSpPr/>
          <p:nvPr/>
        </p:nvSpPr>
        <p:spPr>
          <a:xfrm>
            <a:off x="1593215" y="2985135"/>
            <a:ext cx="564515" cy="630555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latin typeface="兰亭黑-简" panose="02000000000000000000" charset="-122"/>
                <a:ea typeface="兰亭黑-简" panose="02000000000000000000" charset="-122"/>
              </a:rPr>
              <a:t>F5</a:t>
            </a:r>
            <a:r>
              <a:rPr lang="zh-CN" altLang="en-US" sz="1200" b="1">
                <a:latin typeface="兰亭黑-简" panose="02000000000000000000" charset="-122"/>
                <a:ea typeface="兰亭黑-简" panose="02000000000000000000" charset="-122"/>
              </a:rPr>
              <a:t>负载均衡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技术架构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-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原理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405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一、总体架构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195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  <a:endParaRPr lang="zh-CN" altLang="en-US" sz="240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83"/>
          <p:cNvSpPr/>
          <p:nvPr/>
        </p:nvSpPr>
        <p:spPr>
          <a:xfrm>
            <a:off x="1220470" y="1709420"/>
            <a:ext cx="1507490" cy="444500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  <a:miter/>
          </a:ln>
        </p:spPr>
        <p:txBody>
          <a:bodyPr lIns="60959" rIns="60959" anchor="ctr"/>
          <a:lstStyle/>
          <a:p>
            <a:pPr algn="ctr">
              <a:lnSpc>
                <a:spcPct val="100000"/>
              </a:lnSpc>
              <a:defRPr sz="1500"/>
            </a:pPr>
            <a:endParaRPr sz="2000"/>
          </a:p>
        </p:txBody>
      </p:sp>
      <p:sp>
        <p:nvSpPr>
          <p:cNvPr id="43" name="Shape 484"/>
          <p:cNvSpPr/>
          <p:nvPr/>
        </p:nvSpPr>
        <p:spPr>
          <a:xfrm>
            <a:off x="3096260" y="1058545"/>
            <a:ext cx="6704330" cy="97282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  <a:miter/>
          </a:ln>
        </p:spPr>
        <p:txBody>
          <a:bodyPr lIns="60959" rIns="60959" anchor="ctr"/>
          <a:lstStyle/>
          <a:p>
            <a:pPr algn="ctr">
              <a:lnSpc>
                <a:spcPct val="100000"/>
              </a:lnSpc>
              <a:defRPr sz="1300"/>
            </a:pPr>
            <a:endParaRPr sz="1735"/>
          </a:p>
        </p:txBody>
      </p:sp>
      <p:sp>
        <p:nvSpPr>
          <p:cNvPr id="44" name="Shape 488"/>
          <p:cNvSpPr/>
          <p:nvPr/>
        </p:nvSpPr>
        <p:spPr>
          <a:xfrm>
            <a:off x="3108960" y="2360295"/>
            <a:ext cx="6704330" cy="270510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  <a:miter/>
          </a:ln>
        </p:spPr>
        <p:txBody>
          <a:bodyPr lIns="60959" rIns="60959" anchor="ctr"/>
          <a:lstStyle/>
          <a:p>
            <a:pPr algn="ctr">
              <a:lnSpc>
                <a:spcPct val="100000"/>
              </a:lnSpc>
              <a:defRPr sz="1500"/>
            </a:pPr>
            <a:endParaRPr sz="2000"/>
          </a:p>
        </p:txBody>
      </p:sp>
      <p:sp>
        <p:nvSpPr>
          <p:cNvPr id="95" name="Shape 489"/>
          <p:cNvSpPr/>
          <p:nvPr/>
        </p:nvSpPr>
        <p:spPr>
          <a:xfrm>
            <a:off x="9511665" y="2360295"/>
            <a:ext cx="301625" cy="2687320"/>
          </a:xfrm>
          <a:prstGeom prst="rect">
            <a:avLst/>
          </a:prstGeom>
          <a:solidFill>
            <a:srgbClr val="F19500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客</a:t>
            </a:r>
            <a:endParaRPr lang="en-US" sz="1335" b="1" dirty="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户</a:t>
            </a:r>
            <a:endParaRPr lang="en-US" sz="1335" b="1" dirty="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中</a:t>
            </a:r>
            <a:endParaRPr lang="en-US" sz="1335" b="1" dirty="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台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6" name="Shape 492"/>
          <p:cNvSpPr/>
          <p:nvPr/>
        </p:nvSpPr>
        <p:spPr>
          <a:xfrm>
            <a:off x="3077845" y="5320030"/>
            <a:ext cx="6704330" cy="83566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404040"/>
                </a:solidFill>
              </a14:hiddenFill>
            </a:ext>
          </a:extLst>
        </p:spPr>
        <p:txBody>
          <a:bodyPr lIns="60959" rIns="60959" anchor="ctr"/>
          <a:lstStyle/>
          <a:p>
            <a:pPr algn="ctr">
              <a:lnSpc>
                <a:spcPct val="100000"/>
              </a:lnSpc>
              <a:defRPr sz="1500"/>
            </a:pPr>
            <a:endParaRPr sz="2000"/>
          </a:p>
        </p:txBody>
      </p:sp>
      <p:sp>
        <p:nvSpPr>
          <p:cNvPr id="101" name="Shape 493"/>
          <p:cNvSpPr/>
          <p:nvPr/>
        </p:nvSpPr>
        <p:spPr>
          <a:xfrm>
            <a:off x="9511665" y="5320030"/>
            <a:ext cx="288290" cy="835660"/>
          </a:xfrm>
          <a:prstGeom prst="rect">
            <a:avLst/>
          </a:prstGeom>
          <a:solidFill>
            <a:srgbClr val="F19500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lnSpc>
                <a:spcPct val="100000"/>
              </a:lnSpc>
              <a:defRPr sz="1000"/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核心平台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02" name="Shape 496"/>
          <p:cNvSpPr/>
          <p:nvPr/>
        </p:nvSpPr>
        <p:spPr>
          <a:xfrm>
            <a:off x="4248785" y="1126490"/>
            <a:ext cx="92329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幸福通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  个人</a:t>
            </a:r>
            <a:endParaRPr sz="12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03" name="Shape 499"/>
          <p:cNvSpPr/>
          <p:nvPr/>
        </p:nvSpPr>
        <p:spPr>
          <a:xfrm>
            <a:off x="5282565" y="1129030"/>
            <a:ext cx="79502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幸福通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  机构</a:t>
            </a:r>
          </a:p>
        </p:txBody>
      </p:sp>
      <p:sp>
        <p:nvSpPr>
          <p:cNvPr id="104" name="Shape 502"/>
          <p:cNvSpPr/>
          <p:nvPr/>
        </p:nvSpPr>
        <p:spPr>
          <a:xfrm>
            <a:off x="6221730" y="1129030"/>
            <a:ext cx="79502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幸福通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  展厅</a:t>
            </a:r>
          </a:p>
        </p:txBody>
      </p:sp>
      <p:sp>
        <p:nvSpPr>
          <p:cNvPr id="125" name="Shape 505"/>
          <p:cNvSpPr/>
          <p:nvPr/>
        </p:nvSpPr>
        <p:spPr>
          <a:xfrm>
            <a:off x="1276985" y="2129155"/>
            <a:ext cx="1407795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altLang="zh-CN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IPAD</a:t>
            </a:r>
            <a:r>
              <a:rPr lang="zh-CN" altLang="en-US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接待台</a:t>
            </a:r>
            <a:endParaRPr sz="16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26" name="Shape 510"/>
          <p:cNvSpPr/>
          <p:nvPr/>
        </p:nvSpPr>
        <p:spPr>
          <a:xfrm>
            <a:off x="1205230" y="1584325"/>
            <a:ext cx="1522730" cy="374015"/>
          </a:xfrm>
          <a:prstGeom prst="rect">
            <a:avLst/>
          </a:prstGeom>
          <a:solidFill>
            <a:srgbClr val="F19500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lnSpc>
                <a:spcPct val="100000"/>
              </a:lnSpc>
              <a:defRPr sz="900"/>
            </a:pPr>
            <a:r>
              <a:rPr lang="zh-CN" altLang="en-US"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案场</a:t>
            </a:r>
            <a:r>
              <a:rPr sz="14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管理工具</a:t>
            </a:r>
            <a:endParaRPr sz="14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27" name="Shape 515"/>
          <p:cNvSpPr/>
          <p:nvPr/>
        </p:nvSpPr>
        <p:spPr>
          <a:xfrm>
            <a:off x="3691890" y="4430395"/>
            <a:ext cx="89281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到访管理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7" name="Shape 527"/>
          <p:cNvSpPr/>
          <p:nvPr/>
        </p:nvSpPr>
        <p:spPr>
          <a:xfrm>
            <a:off x="5983605" y="3646805"/>
            <a:ext cx="1367155" cy="4895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lnSpc>
                <a:spcPct val="100000"/>
              </a:lnSpc>
              <a:defRPr sz="1000"/>
            </a:pP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客户数据治理</a:t>
            </a: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(</a:t>
            </a: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查重合并</a:t>
            </a: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)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8" name="Shape 530"/>
          <p:cNvSpPr/>
          <p:nvPr/>
        </p:nvSpPr>
        <p:spPr>
          <a:xfrm>
            <a:off x="5868670" y="2376805"/>
            <a:ext cx="105918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线索渠道管理</a:t>
            </a:r>
            <a:r>
              <a:rPr lang="zh-CN" altLang="en-US" sz="10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（客户报备）</a:t>
            </a:r>
            <a:endParaRPr sz="10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39" name="Shape 533"/>
          <p:cNvSpPr/>
          <p:nvPr/>
        </p:nvSpPr>
        <p:spPr>
          <a:xfrm>
            <a:off x="3585210" y="2454275"/>
            <a:ext cx="1112520" cy="4921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报表分析</a:t>
            </a:r>
            <a:r>
              <a:rPr lang="zh-CN" altLang="en-US" sz="1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数据</a:t>
            </a:r>
            <a:endParaRPr sz="14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0" name="Shape 543"/>
          <p:cNvSpPr/>
          <p:nvPr/>
        </p:nvSpPr>
        <p:spPr>
          <a:xfrm>
            <a:off x="6990715" y="5494655"/>
            <a:ext cx="1294130" cy="4845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lnSpc>
                <a:spcPct val="100000"/>
              </a:lnSpc>
              <a:defRPr sz="1000"/>
            </a:pPr>
            <a:r>
              <a:rPr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客户</a:t>
            </a: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信息管理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1" name="Shape 546"/>
          <p:cNvSpPr/>
          <p:nvPr/>
        </p:nvSpPr>
        <p:spPr>
          <a:xfrm>
            <a:off x="3669665" y="5483860"/>
            <a:ext cx="933450" cy="4845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 algn="ctr">
              <a:lnSpc>
                <a:spcPct val="100000"/>
              </a:lnSpc>
              <a:defRPr sz="1000"/>
            </a:pP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到访</a:t>
            </a: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&amp;</a:t>
            </a: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黑体" panose="02010609060101010101" pitchFamily="49" charset="-122"/>
                <a:sym typeface="黑体" panose="02010609060101010101" pitchFamily="49" charset="-122"/>
              </a:rPr>
              <a:t>机会管理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2" name="Shape 549"/>
          <p:cNvSpPr/>
          <p:nvPr/>
        </p:nvSpPr>
        <p:spPr>
          <a:xfrm>
            <a:off x="8455025" y="5483860"/>
            <a:ext cx="89281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其他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3" name="Shape 554"/>
          <p:cNvSpPr/>
          <p:nvPr/>
        </p:nvSpPr>
        <p:spPr>
          <a:xfrm>
            <a:off x="5983605" y="3065780"/>
            <a:ext cx="892810" cy="4349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判客引擎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5860415" y="4251960"/>
            <a:ext cx="2238375" cy="683895"/>
            <a:chOff x="10039" y="6788"/>
            <a:chExt cx="4150" cy="1333"/>
          </a:xfrm>
          <a:solidFill>
            <a:schemeClr val="accent1"/>
          </a:solidFill>
        </p:grpSpPr>
        <p:sp>
          <p:nvSpPr>
            <p:cNvPr id="145" name="Shape 540"/>
            <p:cNvSpPr/>
            <p:nvPr/>
          </p:nvSpPr>
          <p:spPr>
            <a:xfrm>
              <a:off x="10039" y="6788"/>
              <a:ext cx="1655" cy="985"/>
            </a:xfrm>
            <a:prstGeom prst="roundRect">
              <a:avLst>
                <a:gd name="adj" fmla="val 16667"/>
              </a:avLst>
            </a:prstGeom>
            <a:grpFill/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sz="10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项目标准化</a:t>
              </a:r>
              <a:r>
                <a:rPr lang="zh-CN" altLang="en-US" sz="10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数据同步</a:t>
              </a:r>
              <a:endParaRPr sz="1000" b="1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46" name="Shape 572"/>
            <p:cNvSpPr/>
            <p:nvPr/>
          </p:nvSpPr>
          <p:spPr>
            <a:xfrm>
              <a:off x="12019" y="7215"/>
              <a:ext cx="2170" cy="906"/>
            </a:xfrm>
            <a:prstGeom prst="roundRect">
              <a:avLst>
                <a:gd name="adj" fmla="val 16667"/>
              </a:avLst>
            </a:prstGeom>
            <a:grpFill/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sz="1335" b="1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客户主档存储</a:t>
              </a:r>
              <a:endParaRPr sz="1335" b="1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  <p:sp>
        <p:nvSpPr>
          <p:cNvPr id="148" name="Shape 575"/>
          <p:cNvSpPr/>
          <p:nvPr/>
        </p:nvSpPr>
        <p:spPr>
          <a:xfrm>
            <a:off x="4194810" y="1684655"/>
            <a:ext cx="3802380" cy="2736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2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线索获取</a:t>
            </a:r>
            <a:endParaRPr sz="12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49" name="Shape 586"/>
          <p:cNvSpPr/>
          <p:nvPr/>
        </p:nvSpPr>
        <p:spPr>
          <a:xfrm>
            <a:off x="4785995" y="4392930"/>
            <a:ext cx="89281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交易</a:t>
            </a: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数据</a:t>
            </a:r>
            <a:r>
              <a:rPr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同步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0" name="Shape 589"/>
          <p:cNvSpPr/>
          <p:nvPr/>
        </p:nvSpPr>
        <p:spPr>
          <a:xfrm>
            <a:off x="4784090" y="5474335"/>
            <a:ext cx="89281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交易管理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1" name="Shape 592"/>
          <p:cNvSpPr/>
          <p:nvPr/>
        </p:nvSpPr>
        <p:spPr>
          <a:xfrm>
            <a:off x="5877560" y="5483860"/>
            <a:ext cx="89281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sz="133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项目管理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3" name="Shape 598"/>
          <p:cNvSpPr/>
          <p:nvPr/>
        </p:nvSpPr>
        <p:spPr>
          <a:xfrm>
            <a:off x="1252855" y="2570480"/>
            <a:ext cx="1432560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0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735" b="1" dirty="0">
                <a:solidFill>
                  <a:schemeClr val="bg1"/>
                </a:solidFill>
                <a:sym typeface="+mn-ea"/>
              </a:rPr>
              <a:t>融客</a:t>
            </a:r>
            <a:r>
              <a:rPr lang="en-US" altLang="zh-CN" sz="1735" b="1" dirty="0">
                <a:solidFill>
                  <a:schemeClr val="bg1"/>
                </a:solidFill>
                <a:sym typeface="+mn-ea"/>
              </a:rPr>
              <a:t>+(</a:t>
            </a:r>
            <a:r>
              <a:rPr lang="zh-CN" altLang="en-US" sz="1735" b="1" dirty="0">
                <a:solidFill>
                  <a:schemeClr val="bg1"/>
                </a:solidFill>
                <a:sym typeface="+mn-ea"/>
              </a:rPr>
              <a:t>案场</a:t>
            </a:r>
            <a:r>
              <a:rPr lang="en-US" altLang="zh-CN" sz="1735" b="1" dirty="0">
                <a:solidFill>
                  <a:schemeClr val="bg1"/>
                </a:solidFill>
                <a:sym typeface="+mn-ea"/>
              </a:rPr>
              <a:t>)</a:t>
            </a:r>
            <a:endParaRPr sz="1735" b="1"/>
          </a:p>
        </p:txBody>
      </p:sp>
      <p:sp>
        <p:nvSpPr>
          <p:cNvPr id="154" name="Shape 572"/>
          <p:cNvSpPr/>
          <p:nvPr/>
        </p:nvSpPr>
        <p:spPr>
          <a:xfrm>
            <a:off x="8151495" y="2997835"/>
            <a:ext cx="1170305" cy="4648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经纪人管理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5" name="Shape 533"/>
          <p:cNvSpPr/>
          <p:nvPr/>
        </p:nvSpPr>
        <p:spPr>
          <a:xfrm>
            <a:off x="3585210" y="3888105"/>
            <a:ext cx="119507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335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佣金管理</a:t>
            </a:r>
            <a:endParaRPr sz="1335" b="1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156" name="直接箭头连接符 155"/>
          <p:cNvCxnSpPr/>
          <p:nvPr/>
        </p:nvCxnSpPr>
        <p:spPr>
          <a:xfrm>
            <a:off x="6398260" y="2032000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/>
        </p:nvCxnSpPr>
        <p:spPr>
          <a:xfrm>
            <a:off x="6398260" y="2782570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>
            <a:off x="6448425" y="3413760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hape 536"/>
          <p:cNvSpPr/>
          <p:nvPr/>
        </p:nvSpPr>
        <p:spPr>
          <a:xfrm>
            <a:off x="7208520" y="1129030"/>
            <a:ext cx="795020" cy="5054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融客</a:t>
            </a:r>
            <a:r>
              <a:rPr lang="en-US" altLang="zh-CN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+</a:t>
            </a:r>
          </a:p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en-US" altLang="zh-CN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 </a:t>
            </a:r>
            <a:r>
              <a:rPr lang="zh-CN" altLang="en-US" sz="12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自渠</a:t>
            </a:r>
          </a:p>
        </p:txBody>
      </p:sp>
      <p:grpSp>
        <p:nvGrpSpPr>
          <p:cNvPr id="160" name="组合 159"/>
          <p:cNvGrpSpPr/>
          <p:nvPr/>
        </p:nvGrpSpPr>
        <p:grpSpPr>
          <a:xfrm>
            <a:off x="9512300" y="988060"/>
            <a:ext cx="976630" cy="5166873"/>
            <a:chOff x="16809" y="425"/>
            <a:chExt cx="1811" cy="10072"/>
          </a:xfrm>
        </p:grpSpPr>
        <p:sp>
          <p:nvSpPr>
            <p:cNvPr id="161" name="Shape 485"/>
            <p:cNvSpPr/>
            <p:nvPr/>
          </p:nvSpPr>
          <p:spPr>
            <a:xfrm>
              <a:off x="16809" y="561"/>
              <a:ext cx="528" cy="1900"/>
            </a:xfrm>
            <a:prstGeom prst="rect">
              <a:avLst/>
            </a:prstGeom>
            <a:solidFill>
              <a:srgbClr val="F19500"/>
            </a:solidFill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800"/>
              </a:pPr>
              <a:r>
                <a:rPr sz="1065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黑体" panose="02010609060101010101" pitchFamily="49" charset="-122"/>
                  <a:sym typeface="黑体" panose="02010609060101010101" pitchFamily="49" charset="-122"/>
                </a:rPr>
                <a:t>市场营销</a:t>
              </a:r>
            </a:p>
            <a:p>
              <a:pPr algn="ctr">
                <a:lnSpc>
                  <a:spcPct val="100000"/>
                </a:lnSpc>
                <a:defRPr sz="800"/>
              </a:pPr>
              <a:r>
                <a:rPr sz="1065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黑体" panose="02010609060101010101" pitchFamily="49" charset="-122"/>
                  <a:sym typeface="黑体" panose="02010609060101010101" pitchFamily="49" charset="-122"/>
                </a:rPr>
                <a:t>工具</a:t>
              </a:r>
              <a:endParaRPr sz="1065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62" name="Shape 560"/>
            <p:cNvSpPr/>
            <p:nvPr/>
          </p:nvSpPr>
          <p:spPr>
            <a:xfrm rot="5400000">
              <a:off x="16563" y="1342"/>
              <a:ext cx="2923" cy="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7546" y="5400"/>
                  </a:lnTo>
                  <a:lnTo>
                    <a:pt x="17546" y="0"/>
                  </a:lnTo>
                  <a:lnTo>
                    <a:pt x="21600" y="10800"/>
                  </a:lnTo>
                  <a:lnTo>
                    <a:pt x="17546" y="21600"/>
                  </a:lnTo>
                  <a:lnTo>
                    <a:pt x="17546" y="16200"/>
                  </a:lnTo>
                  <a:lnTo>
                    <a:pt x="0" y="16200"/>
                  </a:lnTo>
                  <a:lnTo>
                    <a:pt x="2027" y="108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 anchorCtr="1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线索</a:t>
              </a:r>
              <a:endParaRPr sz="14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163" name="Shape 563"/>
            <p:cNvSpPr/>
            <p:nvPr/>
          </p:nvSpPr>
          <p:spPr>
            <a:xfrm rot="5400000">
              <a:off x="16685" y="4856"/>
              <a:ext cx="2782" cy="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7374" y="5400"/>
                  </a:lnTo>
                  <a:lnTo>
                    <a:pt x="17374" y="0"/>
                  </a:lnTo>
                  <a:lnTo>
                    <a:pt x="21600" y="10800"/>
                  </a:lnTo>
                  <a:lnTo>
                    <a:pt x="17374" y="21600"/>
                  </a:lnTo>
                  <a:lnTo>
                    <a:pt x="17374" y="16200"/>
                  </a:lnTo>
                  <a:lnTo>
                    <a:pt x="0" y="16200"/>
                  </a:lnTo>
                  <a:lnTo>
                    <a:pt x="2113" y="108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 anchorCtr="1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意向客</a:t>
              </a:r>
              <a:r>
                <a:rPr sz="1400" dirty="0">
                  <a:solidFill>
                    <a:schemeClr val="bg1"/>
                  </a:solidFill>
                  <a:sym typeface="+mn-ea"/>
                </a:rPr>
                <a:t>户</a:t>
              </a:r>
              <a:endParaRPr sz="1400"/>
            </a:p>
          </p:txBody>
        </p:sp>
        <p:sp>
          <p:nvSpPr>
            <p:cNvPr id="164" name="Shape 566"/>
            <p:cNvSpPr/>
            <p:nvPr/>
          </p:nvSpPr>
          <p:spPr>
            <a:xfrm rot="5400000">
              <a:off x="16470" y="8347"/>
              <a:ext cx="3211" cy="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17352" y="5400"/>
                  </a:lnTo>
                  <a:lnTo>
                    <a:pt x="17352" y="0"/>
                  </a:lnTo>
                  <a:lnTo>
                    <a:pt x="21600" y="10800"/>
                  </a:lnTo>
                  <a:lnTo>
                    <a:pt x="17352" y="21600"/>
                  </a:lnTo>
                  <a:lnTo>
                    <a:pt x="17352" y="16200"/>
                  </a:lnTo>
                  <a:lnTo>
                    <a:pt x="0" y="16200"/>
                  </a:lnTo>
                  <a:lnTo>
                    <a:pt x="2124" y="108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</a:ln>
            <a:effectLst/>
          </p:spPr>
          <p:txBody>
            <a:bodyPr wrap="square" lIns="60959" tIns="60959" rIns="60959" bIns="60959" numCol="1" anchor="ctr" anchorCtr="1">
              <a:noAutofit/>
            </a:bodyPr>
            <a:lstStyle/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lang="zh-CN" altLang="en-US"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成交</a:t>
              </a:r>
              <a:r>
                <a:rPr sz="14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客户</a:t>
              </a:r>
              <a:endParaRPr sz="1400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  <p:cxnSp>
        <p:nvCxnSpPr>
          <p:cNvPr id="165" name="直接箭头连接符 164"/>
          <p:cNvCxnSpPr/>
          <p:nvPr/>
        </p:nvCxnSpPr>
        <p:spPr>
          <a:xfrm>
            <a:off x="6948170" y="3283585"/>
            <a:ext cx="112712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/>
          <p:nvPr/>
        </p:nvCxnSpPr>
        <p:spPr>
          <a:xfrm flipH="1" flipV="1">
            <a:off x="2692400" y="3283585"/>
            <a:ext cx="3168015" cy="20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 flipV="1">
            <a:off x="4201795" y="2071370"/>
            <a:ext cx="0" cy="264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/>
          <p:nvPr/>
        </p:nvCxnSpPr>
        <p:spPr>
          <a:xfrm flipH="1">
            <a:off x="2765425" y="2700020"/>
            <a:ext cx="7829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2802255" y="3789680"/>
            <a:ext cx="311848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/>
          <p:nvPr/>
        </p:nvCxnSpPr>
        <p:spPr>
          <a:xfrm flipH="1" flipV="1">
            <a:off x="2760980" y="4189730"/>
            <a:ext cx="842645" cy="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0" idx="0"/>
            <a:endCxn id="149" idx="2"/>
          </p:cNvCxnSpPr>
          <p:nvPr/>
        </p:nvCxnSpPr>
        <p:spPr>
          <a:xfrm flipV="1">
            <a:off x="5230495" y="4826635"/>
            <a:ext cx="1905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V="1">
            <a:off x="5231765" y="4146550"/>
            <a:ext cx="0" cy="28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 flipV="1">
            <a:off x="4729480" y="4140835"/>
            <a:ext cx="491490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/>
          <p:nvPr/>
        </p:nvCxnSpPr>
        <p:spPr>
          <a:xfrm>
            <a:off x="2640965" y="4700270"/>
            <a:ext cx="9848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 flipH="1">
            <a:off x="6306185" y="4935855"/>
            <a:ext cx="1905" cy="54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/>
          <p:cNvCxnSpPr/>
          <p:nvPr/>
        </p:nvCxnSpPr>
        <p:spPr>
          <a:xfrm flipV="1">
            <a:off x="7268845" y="4165600"/>
            <a:ext cx="0" cy="2736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/>
          <p:nvPr/>
        </p:nvCxnSpPr>
        <p:spPr>
          <a:xfrm flipV="1">
            <a:off x="7511415" y="4935855"/>
            <a:ext cx="1905" cy="49593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627380" y="445135"/>
            <a:ext cx="2717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应用架构</a:t>
            </a:r>
          </a:p>
        </p:txBody>
      </p:sp>
      <p:sp>
        <p:nvSpPr>
          <p:cNvPr id="2" name="Shape 505"/>
          <p:cNvSpPr/>
          <p:nvPr/>
        </p:nvSpPr>
        <p:spPr>
          <a:xfrm>
            <a:off x="1270635" y="3096260"/>
            <a:ext cx="1407795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客户分配</a:t>
            </a:r>
          </a:p>
        </p:txBody>
      </p:sp>
      <p:sp>
        <p:nvSpPr>
          <p:cNvPr id="4" name="Shape 505"/>
          <p:cNvSpPr/>
          <p:nvPr/>
        </p:nvSpPr>
        <p:spPr>
          <a:xfrm>
            <a:off x="1283970" y="3562985"/>
            <a:ext cx="1407795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客户信息入口</a:t>
            </a:r>
          </a:p>
        </p:txBody>
      </p:sp>
      <p:sp>
        <p:nvSpPr>
          <p:cNvPr id="5" name="Shape 505"/>
          <p:cNvSpPr/>
          <p:nvPr/>
        </p:nvSpPr>
        <p:spPr>
          <a:xfrm>
            <a:off x="1284605" y="4027805"/>
            <a:ext cx="1407795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成交信息展示</a:t>
            </a:r>
          </a:p>
        </p:txBody>
      </p:sp>
      <p:sp>
        <p:nvSpPr>
          <p:cNvPr id="6" name="Shape 505"/>
          <p:cNvSpPr/>
          <p:nvPr/>
        </p:nvSpPr>
        <p:spPr>
          <a:xfrm>
            <a:off x="1282065" y="4529455"/>
            <a:ext cx="1407795" cy="3657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wrap="square" lIns="60959" tIns="60959" rIns="60959" bIns="60959" numCol="1" anchor="ctr" anchorCtr="1">
            <a:noAutofit/>
          </a:bodyPr>
          <a:lstStyle/>
          <a:p>
            <a:pPr>
              <a:defRPr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pPr>
            <a:r>
              <a:rPr lang="zh-CN" altLang="en-US" sz="16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到访管理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99820" y="551180"/>
            <a:ext cx="18446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99820" y="1887220"/>
            <a:ext cx="1924050" cy="3323590"/>
          </a:xfrm>
          <a:prstGeom prst="rect">
            <a:avLst/>
          </a:prstGeom>
          <a:noFill/>
        </p:spPr>
        <p:txBody>
          <a:bodyPr wrap="none" tIns="0" rIns="0" bIns="0" rtlCol="0" anchor="b" anchorCtr="1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一、总体架构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二、应用架构</a:t>
            </a:r>
            <a:endParaRPr lang="en-US" altLang="zh-CN" sz="240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1950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三、集成架构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四、数据迁移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五、安全架构</a:t>
            </a:r>
            <a:endParaRPr lang="en-US" altLang="zh-CN" sz="2400" b="0" dirty="0">
              <a:latin typeface="苹方-简" panose="020B0400000000000000" charset="-122"/>
              <a:ea typeface="苹方-简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六、部署架构</a:t>
            </a:r>
            <a:endParaRPr lang="zh-CN" altLang="en-US" sz="2400" kern="1400" dirty="0">
              <a:solidFill>
                <a:schemeClr val="tx1"/>
              </a:solidFill>
              <a:uFillTx/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1998</Words>
  <Application>Microsoft Office PowerPoint</Application>
  <PresentationFormat>Widescreen</PresentationFormat>
  <Paragraphs>548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Helvetica Neue</vt:lpstr>
      <vt:lpstr>Helvetica Neue Light</vt:lpstr>
      <vt:lpstr>Helvetica Neue Medium</vt:lpstr>
      <vt:lpstr>Microsoft YaHei Light</vt:lpstr>
      <vt:lpstr>等线</vt:lpstr>
      <vt:lpstr>黑体</vt:lpstr>
      <vt:lpstr>兰亭黑-简</vt:lpstr>
      <vt:lpstr>苹方-简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Office 主题</vt:lpstr>
      <vt:lpstr>1_White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huxiao</dc:creator>
  <cp:lastModifiedBy>CHENEY</cp:lastModifiedBy>
  <cp:revision>1602</cp:revision>
  <cp:lastPrinted>2019-08-29T07:57:36Z</cp:lastPrinted>
  <dcterms:created xsi:type="dcterms:W3CDTF">2019-08-29T07:57:36Z</dcterms:created>
  <dcterms:modified xsi:type="dcterms:W3CDTF">2019-10-22T11:49:29Z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2052-1.3.1.1688</vt:lpwstr>
  </property>
</Properties>
</file>